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65"/>
  </p:notesMasterIdLst>
  <p:sldIdLst>
    <p:sldId id="261" r:id="rId2"/>
    <p:sldId id="264" r:id="rId3"/>
    <p:sldId id="265" r:id="rId4"/>
    <p:sldId id="266" r:id="rId5"/>
    <p:sldId id="267" r:id="rId6"/>
    <p:sldId id="268" r:id="rId7"/>
    <p:sldId id="304" r:id="rId8"/>
    <p:sldId id="305" r:id="rId9"/>
    <p:sldId id="269" r:id="rId10"/>
    <p:sldId id="303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63" r:id="rId29"/>
    <p:sldId id="323" r:id="rId30"/>
    <p:sldId id="327" r:id="rId31"/>
    <p:sldId id="328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335" r:id="rId45"/>
    <p:sldId id="336" r:id="rId46"/>
    <p:sldId id="337" r:id="rId47"/>
    <p:sldId id="282" r:id="rId48"/>
    <p:sldId id="283" r:id="rId49"/>
    <p:sldId id="284" r:id="rId50"/>
    <p:sldId id="285" r:id="rId51"/>
    <p:sldId id="286" r:id="rId52"/>
    <p:sldId id="297" r:id="rId53"/>
    <p:sldId id="298" r:id="rId54"/>
    <p:sldId id="299" r:id="rId55"/>
    <p:sldId id="300" r:id="rId56"/>
    <p:sldId id="301" r:id="rId57"/>
    <p:sldId id="338" r:id="rId58"/>
    <p:sldId id="339" r:id="rId59"/>
    <p:sldId id="341" r:id="rId60"/>
    <p:sldId id="342" r:id="rId61"/>
    <p:sldId id="343" r:id="rId62"/>
    <p:sldId id="302" r:id="rId63"/>
    <p:sldId id="260" r:id="rId64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نمط فاتح 1 - تميي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نمط فاتح 1 - تميي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35" autoAdjust="0"/>
    <p:restoredTop sz="94660"/>
  </p:normalViewPr>
  <p:slideViewPr>
    <p:cSldViewPr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A79B827-39C8-48CD-A4A0-E97EF244FFA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A9A8C15-AAB4-44BD-AB69-146DA09559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عنصر نائب للملاحظات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ar-SA" alt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0AA38D-3C7E-4D09-915D-754D94658BCB}" type="slidenum">
              <a:rPr lang="ar-SA" smtClean="0"/>
              <a:pPr>
                <a:defRPr/>
              </a:pPr>
              <a:t>1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الثانوي الرئيسي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0A1B-DCBD-479A-82B7-8A75332A6932}" type="datetime1">
              <a:rPr lang="ar-SA" smtClean="0"/>
              <a:t>11/06/1442</a:t>
            </a:fld>
            <a:endParaRPr lang="ar-S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940B-EDD4-4C9F-8283-EBF44D23E5FB}" type="datetime1">
              <a:rPr lang="ar-SA" smtClean="0"/>
              <a:t>11/06/1442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0E42-8A00-442E-A57F-5487A0698927}" type="datetime1">
              <a:rPr lang="ar-SA" smtClean="0"/>
              <a:t>11/06/1442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>
                <a:solidFill>
                  <a:schemeClr val="accent2">
                    <a:lumMod val="50000"/>
                  </a:schemeClr>
                </a:solidFill>
              </a:defRPr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>
            <a:lvl1pPr algn="l" rtl="0"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36579-D05A-4340-81CB-72FE060051F5}" type="datetime1">
              <a:rPr lang="ar-SA" smtClean="0"/>
              <a:t>11/06/1442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5968D-84EC-4651-AD5C-23D803653B1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877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10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6578-FF3A-461E-8315-5BA72DA96831}" type="datetime1">
              <a:rPr lang="ar-SA" smtClean="0"/>
              <a:t>11/06/1442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05F7-9FB7-4968-891B-E7BDE20CF78E}" type="datetime1">
              <a:rPr lang="ar-SA" smtClean="0"/>
              <a:t>11/06/1442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2C0E-4083-47BA-B6EB-1D0CF9F591F5}" type="datetime1">
              <a:rPr lang="ar-SA" smtClean="0"/>
              <a:t>11/06/1442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428D0-D8E0-4693-BF77-6008B33A6AA5}" type="datetime1">
              <a:rPr lang="ar-SA" smtClean="0"/>
              <a:t>11/06/1442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043E-B61A-4BAD-ADA2-FA34D675A07D}" type="datetime1">
              <a:rPr lang="ar-SA" smtClean="0"/>
              <a:t>11/06/1442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01C8-49A2-4B5F-B73F-C28514BFA9DF}" type="datetime1">
              <a:rPr lang="ar-SA" smtClean="0"/>
              <a:t>11/06/1442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2963-B36D-4DBC-B6BE-397D838ED174}" type="datetime1">
              <a:rPr lang="ar-SA" smtClean="0"/>
              <a:t>11/06/1442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86F8-3DD2-42D7-8355-9F66701556CE}" type="datetime1">
              <a:rPr lang="ar-SA" smtClean="0"/>
              <a:t>11/06/1442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ar-SA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2CD2890-1566-4326-AA89-CE03C469D735}" type="datetime1">
              <a:rPr lang="ar-SA" smtClean="0"/>
              <a:t>11/06/1442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B34F065-1154-456A-91E3-76DE8E75E17B}" type="slidenum">
              <a:rPr lang="ar-SA" smtClean="0"/>
              <a:t>‹N°›</a:t>
            </a:fld>
            <a:endParaRPr lang="ar-SA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tuvlab.taibahu.edu.sa/logon/LogonPoint/index.html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rwa\Pictures\sqlserver_sql_server_2008_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"/>
            <a:ext cx="9042577" cy="67216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6081" y="1916832"/>
            <a:ext cx="9144000" cy="194421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416423"/>
            <a:ext cx="7772400" cy="2891407"/>
          </a:xfrm>
        </p:spPr>
        <p:txBody>
          <a:bodyPr rtlCol="1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Systems</a:t>
            </a:r>
            <a:r>
              <a:rPr lang="en-US" sz="6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ar-SA" sz="6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2771800" y="3360813"/>
            <a:ext cx="3816424" cy="1967085"/>
          </a:xfrm>
        </p:spPr>
        <p:txBody>
          <a:bodyPr rtlCol="1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372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1</a:t>
            </a:r>
            <a:endParaRPr lang="ar-SA" sz="28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0949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</a:rPr>
              <a:t>SQL Statements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569309"/>
              </p:ext>
            </p:extLst>
          </p:nvPr>
        </p:nvGraphicFramePr>
        <p:xfrm>
          <a:off x="323528" y="1199802"/>
          <a:ext cx="8363272" cy="41973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01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7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 Data definition language (DDL)</a:t>
                      </a:r>
                      <a:endParaRPr kumimoji="0" lang="en-US" sz="1800" b="1" kern="1200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r>
                        <a:rPr kumimoji="0" lang="en-US" sz="1800" b="0" kern="1200" baseline="0" dirty="0"/>
                        <a:t>CREATE</a:t>
                      </a:r>
                    </a:p>
                    <a:p>
                      <a:r>
                        <a:rPr kumimoji="0" lang="en-US" sz="1800" b="0" kern="1200" baseline="0" dirty="0"/>
                        <a:t>ALTER</a:t>
                      </a:r>
                    </a:p>
                    <a:p>
                      <a:r>
                        <a:rPr kumimoji="0" lang="en-US" sz="1800" b="0" kern="1200" baseline="0" dirty="0"/>
                        <a:t>DROP</a:t>
                      </a:r>
                    </a:p>
                    <a:p>
                      <a:r>
                        <a:rPr kumimoji="0" lang="en-US" sz="1800" b="0" kern="1200" baseline="0" dirty="0"/>
                        <a:t>RENAME</a:t>
                      </a:r>
                    </a:p>
                    <a:p>
                      <a:r>
                        <a:rPr kumimoji="0" lang="en-US" sz="1800" b="0" kern="1200" baseline="0" dirty="0"/>
                        <a:t>TRUNCATE</a:t>
                      </a:r>
                      <a:endParaRPr kumimoji="0" lang="en-US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 Data manipulation language (DML)</a:t>
                      </a:r>
                    </a:p>
                    <a:p>
                      <a:endParaRPr lang="en-US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r>
                        <a:rPr kumimoji="0" lang="en-US" sz="1800" b="0" kern="1200" baseline="0" dirty="0"/>
                        <a:t>INSERT</a:t>
                      </a:r>
                    </a:p>
                    <a:p>
                      <a:r>
                        <a:rPr kumimoji="0" lang="en-US" sz="1800" b="0" kern="1200" baseline="0" dirty="0"/>
                        <a:t>UPDATE</a:t>
                      </a:r>
                    </a:p>
                    <a:p>
                      <a:r>
                        <a:rPr kumimoji="0" lang="en-US" sz="1800" b="0" kern="1200" baseline="0" dirty="0"/>
                        <a:t>DELETE</a:t>
                      </a:r>
                    </a:p>
                    <a:p>
                      <a:r>
                        <a:rPr kumimoji="0" lang="en-US" sz="1800" b="0" kern="1200" baseline="0" dirty="0"/>
                        <a:t>MERGE</a:t>
                      </a:r>
                      <a:endParaRPr kumimoji="0" lang="en-US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71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 Data control language (DCL)</a:t>
                      </a:r>
                    </a:p>
                    <a:p>
                      <a:endParaRPr lang="en-US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r>
                        <a:rPr kumimoji="0" lang="en-US" sz="1800" b="0" kern="1200" baseline="0" dirty="0"/>
                        <a:t>GRANT</a:t>
                      </a:r>
                    </a:p>
                    <a:p>
                      <a:r>
                        <a:rPr kumimoji="0" lang="en-US" sz="1800" b="0" kern="1200" baseline="0" dirty="0"/>
                        <a:t>REVOKE</a:t>
                      </a:r>
                    </a:p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07C86-81E8-490A-B541-B6EFA39B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Copy the following link to your browser</a:t>
            </a:r>
            <a:endParaRPr lang="ar-SA" sz="2800" dirty="0"/>
          </a:p>
          <a:p>
            <a:pPr marL="0" indent="0" algn="ctr">
              <a:buNone/>
            </a:pPr>
            <a:r>
              <a:rPr lang="en-GB" sz="2800" u="sng" dirty="0">
                <a:hlinkClick r:id="rId2"/>
              </a:rPr>
              <a:t>Tuvlab.taibahu.edu.sa</a:t>
            </a:r>
            <a:endParaRPr lang="en-GB" sz="28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484A4-0C25-4DE8-983B-4457B7CAAF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96" y="2761212"/>
            <a:ext cx="7703716" cy="349961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CADEED2-4AB9-4119-8B48-FCC2F1892C25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406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484A4-0C25-4DE8-983B-4457B7CAA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68759"/>
            <a:ext cx="6660739" cy="2664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CEBFD-D39B-4F3A-854F-4AF2D8B83616}"/>
              </a:ext>
            </a:extLst>
          </p:cNvPr>
          <p:cNvCxnSpPr/>
          <p:nvPr/>
        </p:nvCxnSpPr>
        <p:spPr>
          <a:xfrm>
            <a:off x="6876256" y="2204864"/>
            <a:ext cx="6480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2C56B-76E1-4F5E-B525-F45A6F203DDB}"/>
              </a:ext>
            </a:extLst>
          </p:cNvPr>
          <p:cNvCxnSpPr/>
          <p:nvPr/>
        </p:nvCxnSpPr>
        <p:spPr>
          <a:xfrm>
            <a:off x="6876256" y="2708920"/>
            <a:ext cx="6480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463368-B014-47B2-881D-DF7FD98FA3AA}"/>
              </a:ext>
            </a:extLst>
          </p:cNvPr>
          <p:cNvSpPr txBox="1"/>
          <p:nvPr/>
        </p:nvSpPr>
        <p:spPr>
          <a:xfrm>
            <a:off x="7522210" y="2037262"/>
            <a:ext cx="158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dirty="0"/>
              <a:t>University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DA8F5-0E54-49AE-B260-A6F50CAF90F5}"/>
              </a:ext>
            </a:extLst>
          </p:cNvPr>
          <p:cNvSpPr txBox="1"/>
          <p:nvPr/>
        </p:nvSpPr>
        <p:spPr>
          <a:xfrm>
            <a:off x="7415257" y="2525416"/>
            <a:ext cx="1650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dirty="0"/>
              <a:t>Identification Number</a:t>
            </a:r>
            <a:endParaRPr lang="ar-SA" dirty="0"/>
          </a:p>
          <a:p>
            <a:pPr algn="ctr" rtl="0"/>
            <a:r>
              <a:rPr lang="en-GB" dirty="0"/>
              <a:t>Or </a:t>
            </a:r>
          </a:p>
          <a:p>
            <a:pPr algn="ctr" rtl="0"/>
            <a:r>
              <a:rPr lang="en-GB" dirty="0"/>
              <a:t>Email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22B135-4FBB-40E0-A58C-3AE2A1970FD7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3481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484A4-0C25-4DE8-983B-4457B7CAA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68759"/>
            <a:ext cx="6660739" cy="26642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ECEBFD-D39B-4F3A-854F-4AF2D8B83616}"/>
              </a:ext>
            </a:extLst>
          </p:cNvPr>
          <p:cNvCxnSpPr/>
          <p:nvPr/>
        </p:nvCxnSpPr>
        <p:spPr>
          <a:xfrm>
            <a:off x="6876256" y="2204864"/>
            <a:ext cx="6480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2C56B-76E1-4F5E-B525-F45A6F203DDB}"/>
              </a:ext>
            </a:extLst>
          </p:cNvPr>
          <p:cNvCxnSpPr/>
          <p:nvPr/>
        </p:nvCxnSpPr>
        <p:spPr>
          <a:xfrm>
            <a:off x="6876256" y="2708920"/>
            <a:ext cx="6480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DDA8F5-0E54-49AE-B260-A6F50CAF90F5}"/>
              </a:ext>
            </a:extLst>
          </p:cNvPr>
          <p:cNvSpPr txBox="1"/>
          <p:nvPr/>
        </p:nvSpPr>
        <p:spPr>
          <a:xfrm>
            <a:off x="7415257" y="2525416"/>
            <a:ext cx="1650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dirty="0"/>
              <a:t>Identification Number</a:t>
            </a:r>
            <a:endParaRPr lang="ar-SA" dirty="0"/>
          </a:p>
          <a:p>
            <a:pPr algn="ctr" rtl="0"/>
            <a:r>
              <a:rPr lang="en-GB" dirty="0"/>
              <a:t>Or </a:t>
            </a:r>
          </a:p>
          <a:p>
            <a:pPr algn="ctr" rtl="0"/>
            <a:r>
              <a:rPr lang="en-GB" dirty="0"/>
              <a:t>Email password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6533CD-A91D-4D0E-A71F-39D840D1013E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AAE3B-1443-4982-9594-804A46B8454E}"/>
              </a:ext>
            </a:extLst>
          </p:cNvPr>
          <p:cNvSpPr txBox="1"/>
          <p:nvPr/>
        </p:nvSpPr>
        <p:spPr>
          <a:xfrm>
            <a:off x="7522210" y="2037262"/>
            <a:ext cx="158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dirty="0"/>
              <a:t>University ID</a:t>
            </a:r>
          </a:p>
        </p:txBody>
      </p:sp>
    </p:spTree>
    <p:extLst>
      <p:ext uri="{BB962C8B-B14F-4D97-AF65-F5344CB8AC3E}">
        <p14:creationId xmlns:p14="http://schemas.microsoft.com/office/powerpoint/2010/main" val="412744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CF2C5-66F0-4E67-9955-8C76D2B2F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1786136"/>
            <a:ext cx="8125535" cy="230425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5500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F1365-E9DA-40BD-A868-3E234DA6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20" y="1820531"/>
            <a:ext cx="7739958" cy="30486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A4B015-ECC3-4F08-A174-C03D9E62CA56}"/>
              </a:ext>
            </a:extLst>
          </p:cNvPr>
          <p:cNvCxnSpPr>
            <a:cxnSpLocks/>
          </p:cNvCxnSpPr>
          <p:nvPr/>
        </p:nvCxnSpPr>
        <p:spPr>
          <a:xfrm flipH="1">
            <a:off x="6156176" y="4149080"/>
            <a:ext cx="72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6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F1365-E9DA-40BD-A868-3E234DA6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20" y="1820531"/>
            <a:ext cx="7739958" cy="30486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A4B015-ECC3-4F08-A174-C03D9E62CA56}"/>
              </a:ext>
            </a:extLst>
          </p:cNvPr>
          <p:cNvCxnSpPr>
            <a:cxnSpLocks/>
          </p:cNvCxnSpPr>
          <p:nvPr/>
        </p:nvCxnSpPr>
        <p:spPr>
          <a:xfrm flipH="1">
            <a:off x="6156176" y="4149080"/>
            <a:ext cx="720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After downloading the Citrix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64A8B-226A-424E-ABDC-C55BC50E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1976994"/>
            <a:ext cx="3322712" cy="62300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19352-978F-4E09-9213-3B81850AAAE1}"/>
              </a:ext>
            </a:extLst>
          </p:cNvPr>
          <p:cNvCxnSpPr/>
          <p:nvPr/>
        </p:nvCxnSpPr>
        <p:spPr>
          <a:xfrm>
            <a:off x="4139952" y="2288498"/>
            <a:ext cx="6480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BC8A85-A4AB-42E7-9D46-EC915D841F63}"/>
              </a:ext>
            </a:extLst>
          </p:cNvPr>
          <p:cNvSpPr txBox="1"/>
          <p:nvPr/>
        </p:nvSpPr>
        <p:spPr>
          <a:xfrm>
            <a:off x="4811321" y="2103832"/>
            <a:ext cx="213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dirty="0"/>
              <a:t>Double clicking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AC8D29-A7FB-455B-8787-EA4DCC31EFC9}"/>
              </a:ext>
            </a:extLst>
          </p:cNvPr>
          <p:cNvCxnSpPr>
            <a:cxnSpLocks/>
          </p:cNvCxnSpPr>
          <p:nvPr/>
        </p:nvCxnSpPr>
        <p:spPr>
          <a:xfrm>
            <a:off x="5580112" y="2473164"/>
            <a:ext cx="0" cy="4689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A62F54E-03D8-4DEC-A05F-77AD13B909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3059248"/>
            <a:ext cx="4699050" cy="36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After downloading the Citrix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644E7-AF4B-409B-A2D8-6C675615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59367"/>
            <a:ext cx="5491138" cy="42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After downloading the Citrix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97074-8C25-46E4-B61C-55D84BF7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40193"/>
            <a:ext cx="5131098" cy="39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/>
          <p:cNvSpPr/>
          <p:nvPr/>
        </p:nvSpPr>
        <p:spPr>
          <a:xfrm>
            <a:off x="357188" y="2060848"/>
            <a:ext cx="8215312" cy="34717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l" rtl="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Attendance is mandatory</a:t>
            </a:r>
          </a:p>
          <a:p>
            <a:pPr marL="742950" lvl="1" indent="-285750" algn="l" rtl="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Each student will be evaluated at the end of the lab. </a:t>
            </a:r>
          </a:p>
          <a:p>
            <a:pPr marL="742950" lvl="1" indent="-285750" algn="l" rtl="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The student must demonstrate a clear understanding by answering questions from the MS before she leaves the lab.</a:t>
            </a:r>
          </a:p>
          <a:p>
            <a:pPr marL="742950" lvl="1" indent="-285750" algn="l" rtl="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Keep the  clean of lab .</a:t>
            </a:r>
          </a:p>
          <a:p>
            <a:pPr marL="742950" lvl="1" indent="-285750" algn="l" rtl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Feel free to interrupt and ask!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+mn-lt"/>
              <a:cs typeface="+mn-cs"/>
            </a:endParaRPr>
          </a:p>
          <a:p>
            <a:pPr marL="627063" indent="-84138" algn="l" rtl="0"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n-lt"/>
                <a:cs typeface="+mn-cs"/>
              </a:rPr>
              <a:t>Being at the lab on-time and making sure you understand the topic are very important. </a:t>
            </a:r>
          </a:p>
          <a:p>
            <a:pPr algn="l" rtl="0">
              <a:buFont typeface="Wingdings" pitchFamily="2" charset="2"/>
              <a:buChar char="v"/>
              <a:defRPr/>
            </a:pPr>
            <a:r>
              <a:rPr lang="en-US" dirty="0">
                <a:solidFill>
                  <a:schemeClr val="bg1"/>
                </a:solidFill>
              </a:rPr>
              <a:t>!</a:t>
            </a:r>
            <a:endParaRPr lang="ar-SA" dirty="0"/>
          </a:p>
        </p:txBody>
      </p:sp>
      <p:sp>
        <p:nvSpPr>
          <p:cNvPr id="10" name="عنوان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Lab policy..</a:t>
            </a:r>
            <a:endParaRPr lang="en-US" dirty="0"/>
          </a:p>
        </p:txBody>
      </p:sp>
      <p:sp>
        <p:nvSpPr>
          <p:cNvPr id="11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1482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After downloading the Citrix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D2555-C1F8-4EAC-A3EA-77455272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060848"/>
            <a:ext cx="4915074" cy="38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576064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9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2800" b="1" dirty="0">
                <a:solidFill>
                  <a:schemeClr val="tx1"/>
                </a:solidFill>
              </a:rPr>
              <a:t>Go back to the site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C09C2-85F7-45CC-AB25-C18F287C4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53" y="2335204"/>
            <a:ext cx="8260647" cy="21604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52AB2F-0B64-4241-8E56-CDA1725CC9E9}"/>
              </a:ext>
            </a:extLst>
          </p:cNvPr>
          <p:cNvCxnSpPr>
            <a:cxnSpLocks/>
          </p:cNvCxnSpPr>
          <p:nvPr/>
        </p:nvCxnSpPr>
        <p:spPr>
          <a:xfrm flipV="1">
            <a:off x="5436096" y="4199642"/>
            <a:ext cx="0" cy="6308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00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81940-3449-496C-B589-A78D92E2790F}"/>
              </a:ext>
            </a:extLst>
          </p:cNvPr>
          <p:cNvSpPr/>
          <p:nvPr/>
        </p:nvSpPr>
        <p:spPr>
          <a:xfrm>
            <a:off x="7452320" y="1148357"/>
            <a:ext cx="720080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10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859ED7B-D1F0-41B2-95B3-50E1C2CC3F7E}"/>
              </a:ext>
            </a:extLst>
          </p:cNvPr>
          <p:cNvSpPr txBox="1">
            <a:spLocks/>
          </p:cNvSpPr>
          <p:nvPr/>
        </p:nvSpPr>
        <p:spPr>
          <a:xfrm>
            <a:off x="457200" y="882555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FCB91-C24A-49A3-A235-513E8B64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725" y="2149821"/>
            <a:ext cx="8666755" cy="3064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705ED-F3D7-4B50-A97E-3D1A76D195E2}"/>
              </a:ext>
            </a:extLst>
          </p:cNvPr>
          <p:cNvSpPr/>
          <p:nvPr/>
        </p:nvSpPr>
        <p:spPr>
          <a:xfrm>
            <a:off x="4644008" y="1990515"/>
            <a:ext cx="504056" cy="5743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3E19CB-39B7-4ED6-A8BE-95DD090EEAF3}"/>
              </a:ext>
            </a:extLst>
          </p:cNvPr>
          <p:cNvCxnSpPr>
            <a:cxnSpLocks/>
          </p:cNvCxnSpPr>
          <p:nvPr/>
        </p:nvCxnSpPr>
        <p:spPr>
          <a:xfrm>
            <a:off x="5004048" y="2559499"/>
            <a:ext cx="792088" cy="560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40F19D-7609-44FF-9820-6CF379D8BA42}"/>
              </a:ext>
            </a:extLst>
          </p:cNvPr>
          <p:cNvSpPr txBox="1"/>
          <p:nvPr/>
        </p:nvSpPr>
        <p:spPr>
          <a:xfrm>
            <a:off x="5580112" y="2951407"/>
            <a:ext cx="16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/>
              <a:t>Click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9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B0EF7-5451-44A2-A10F-8F287FEF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361" y="1556528"/>
            <a:ext cx="8543278" cy="381668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14902D1-C734-4AF8-8573-130C2CF79648}"/>
              </a:ext>
            </a:extLst>
          </p:cNvPr>
          <p:cNvSpPr/>
          <p:nvPr/>
        </p:nvSpPr>
        <p:spPr>
          <a:xfrm>
            <a:off x="3923928" y="4096354"/>
            <a:ext cx="1152128" cy="12241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29F6BF-AC72-4FD6-BED7-1FC802B53908}"/>
              </a:ext>
            </a:extLst>
          </p:cNvPr>
          <p:cNvSpPr/>
          <p:nvPr/>
        </p:nvSpPr>
        <p:spPr>
          <a:xfrm>
            <a:off x="7452320" y="1148357"/>
            <a:ext cx="720080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11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4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03595-4521-48ED-B0FC-5260C5E23E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19" y="1484784"/>
            <a:ext cx="8703869" cy="38884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5CC529-DF3B-41F6-82C3-9696B366D48F}"/>
              </a:ext>
            </a:extLst>
          </p:cNvPr>
          <p:cNvSpPr/>
          <p:nvPr/>
        </p:nvSpPr>
        <p:spPr>
          <a:xfrm>
            <a:off x="3923928" y="2492896"/>
            <a:ext cx="1152128" cy="12241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EB8C3-5927-4549-9E6C-675A1BB01BE4}"/>
              </a:ext>
            </a:extLst>
          </p:cNvPr>
          <p:cNvCxnSpPr>
            <a:cxnSpLocks/>
          </p:cNvCxnSpPr>
          <p:nvPr/>
        </p:nvCxnSpPr>
        <p:spPr>
          <a:xfrm>
            <a:off x="1187624" y="4509120"/>
            <a:ext cx="93610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D3C540-0E28-4D7C-B132-7377A0C3F91A}"/>
              </a:ext>
            </a:extLst>
          </p:cNvPr>
          <p:cNvSpPr txBox="1"/>
          <p:nvPr/>
        </p:nvSpPr>
        <p:spPr>
          <a:xfrm>
            <a:off x="1835696" y="4437112"/>
            <a:ext cx="16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/>
              <a:t>Click here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1B4982-FA78-4711-A34E-B28FABBF5CB7}"/>
              </a:ext>
            </a:extLst>
          </p:cNvPr>
          <p:cNvSpPr/>
          <p:nvPr/>
        </p:nvSpPr>
        <p:spPr>
          <a:xfrm>
            <a:off x="7452320" y="1000307"/>
            <a:ext cx="720080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12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F6D39-DA51-472F-AD55-27E8B3AB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438400"/>
            <a:ext cx="5276850" cy="1981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5A7358-F438-4085-8D23-C1CB586172FE}"/>
              </a:ext>
            </a:extLst>
          </p:cNvPr>
          <p:cNvSpPr/>
          <p:nvPr/>
        </p:nvSpPr>
        <p:spPr>
          <a:xfrm>
            <a:off x="7452320" y="1148357"/>
            <a:ext cx="720080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13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0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</a:rPr>
              <a:t>How to use Citrix Applications</a:t>
            </a: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5968D-84EC-4651-AD5C-23D803653B1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5A7358-F438-4085-8D23-C1CB586172FE}"/>
              </a:ext>
            </a:extLst>
          </p:cNvPr>
          <p:cNvSpPr/>
          <p:nvPr/>
        </p:nvSpPr>
        <p:spPr>
          <a:xfrm>
            <a:off x="7452320" y="1148357"/>
            <a:ext cx="720080" cy="50012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13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5EC301E-361C-4232-AB6D-F14C53144EFF}"/>
              </a:ext>
            </a:extLst>
          </p:cNvPr>
          <p:cNvSpPr txBox="1">
            <a:spLocks/>
          </p:cNvSpPr>
          <p:nvPr/>
        </p:nvSpPr>
        <p:spPr>
          <a:xfrm>
            <a:off x="457200" y="1344070"/>
            <a:ext cx="8229600" cy="6088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u="sng" dirty="0">
                <a:solidFill>
                  <a:schemeClr val="tx1"/>
                </a:solidFill>
              </a:rPr>
              <a:t>Microsoft SQL Server Management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88C5-C229-4B73-8504-8B4B6B6D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74" y="2106275"/>
            <a:ext cx="6074246" cy="40127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138368-3426-4AEB-A4C9-58C68F4B8238}"/>
              </a:ext>
            </a:extLst>
          </p:cNvPr>
          <p:cNvCxnSpPr>
            <a:cxnSpLocks/>
          </p:cNvCxnSpPr>
          <p:nvPr/>
        </p:nvCxnSpPr>
        <p:spPr>
          <a:xfrm>
            <a:off x="3635896" y="5925674"/>
            <a:ext cx="0" cy="4306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2BCF9E-68CB-4043-9A88-184D6D8B05A8}"/>
              </a:ext>
            </a:extLst>
          </p:cNvPr>
          <p:cNvSpPr txBox="1"/>
          <p:nvPr/>
        </p:nvSpPr>
        <p:spPr>
          <a:xfrm>
            <a:off x="2810487" y="6352143"/>
            <a:ext cx="165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/>
              <a:t>Connect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78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07704" y="2546917"/>
            <a:ext cx="7196144" cy="954091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br>
              <a:rPr lang="en-US" sz="4000" b="1" dirty="0">
                <a:latin typeface="+mn-lt"/>
              </a:rPr>
            </a:br>
            <a:br>
              <a:rPr lang="en-US" sz="4000" b="1" dirty="0">
                <a:latin typeface="+mn-lt"/>
              </a:rPr>
            </a:br>
            <a:r>
              <a:rPr lang="en-US" sz="4000" b="1" dirty="0">
                <a:latin typeface="+mn-lt"/>
              </a:rPr>
              <a:t>2. SQL statements Categories</a:t>
            </a:r>
            <a:r>
              <a:rPr lang="en-US" sz="4000" b="1" dirty="0"/>
              <a:t> </a:t>
            </a:r>
            <a:br>
              <a:rPr lang="en-US" sz="4000" b="1" dirty="0"/>
            </a:br>
            <a:endParaRPr lang="en-US" sz="4000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72" y="0"/>
            <a:ext cx="1258258" cy="1438009"/>
          </a:xfrm>
          <a:prstGeom prst="rect">
            <a:avLst/>
          </a:prstGeom>
        </p:spPr>
      </p:pic>
      <p:grpSp>
        <p:nvGrpSpPr>
          <p:cNvPr id="14" name="Group 34"/>
          <p:cNvGrpSpPr/>
          <p:nvPr/>
        </p:nvGrpSpPr>
        <p:grpSpPr>
          <a:xfrm>
            <a:off x="476240" y="2144205"/>
            <a:ext cx="2667000" cy="2070613"/>
            <a:chOff x="3200400" y="3873632"/>
            <a:chExt cx="2667000" cy="2070613"/>
          </a:xfrm>
        </p:grpSpPr>
        <p:sp>
          <p:nvSpPr>
            <p:cNvPr id="15" name="Oval 6"/>
            <p:cNvSpPr/>
            <p:nvPr/>
          </p:nvSpPr>
          <p:spPr>
            <a:xfrm>
              <a:off x="3200400" y="5257800"/>
              <a:ext cx="2667000" cy="6864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main_ico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5421" y="3873632"/>
              <a:ext cx="1533157" cy="2044208"/>
            </a:xfrm>
            <a:prstGeom prst="rect">
              <a:avLst/>
            </a:prstGeom>
          </p:spPr>
        </p:pic>
      </p:grp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6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26"/>
          <p:cNvSpPr>
            <a:spLocks noChangeArrowheads="1"/>
          </p:cNvSpPr>
          <p:nvPr/>
        </p:nvSpPr>
        <p:spPr bwMode="auto">
          <a:xfrm rot="10800000" flipV="1">
            <a:off x="-36512" y="0"/>
            <a:ext cx="9144000" cy="1196751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43297"/>
            <a:ext cx="8482042" cy="525463"/>
          </a:xfrm>
        </p:spPr>
        <p:txBody>
          <a:bodyPr>
            <a:noAutofit/>
          </a:bodyPr>
          <a:lstStyle/>
          <a:p>
            <a:pPr lvl="0">
              <a:defRPr/>
            </a:pPr>
            <a:br>
              <a:rPr lang="en-US" sz="2400" b="1" dirty="0"/>
            </a:br>
            <a:r>
              <a:rPr lang="en-US" sz="2400" b="1" dirty="0">
                <a:solidFill>
                  <a:srgbClr val="C00000"/>
                </a:solidFill>
              </a:rPr>
              <a:t>SQL statement: </a:t>
            </a:r>
            <a:br>
              <a:rPr lang="en-US" sz="2400" b="1" dirty="0"/>
            </a:br>
            <a:r>
              <a:rPr lang="en-US" sz="2400" b="1" u="sng" dirty="0"/>
              <a:t>SQL statements are divided into three major categories: </a:t>
            </a:r>
            <a:endParaRPr lang="ar-SA" sz="2400" b="1" u="sng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782722"/>
              </p:ext>
            </p:extLst>
          </p:nvPr>
        </p:nvGraphicFramePr>
        <p:xfrm>
          <a:off x="357158" y="1340768"/>
          <a:ext cx="8229600" cy="495085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1299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1. DDL statements are used to build and modify the </a:t>
                      </a:r>
                      <a:r>
                        <a:rPr lang="en-US" sz="1800" u="sng" dirty="0">
                          <a:latin typeface="+mj-lt"/>
                        </a:rPr>
                        <a:t>structure</a:t>
                      </a:r>
                      <a:r>
                        <a:rPr lang="en-US" sz="1800" dirty="0">
                          <a:latin typeface="+mj-lt"/>
                        </a:rPr>
                        <a:t> of your tables and other objects in the database.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>
                          <a:solidFill>
                            <a:srgbClr val="FF0000"/>
                          </a:solidFill>
                        </a:rPr>
                        <a:t>CREATE</a:t>
                      </a:r>
                    </a:p>
                    <a:p>
                      <a:pPr algn="ctr"/>
                      <a:r>
                        <a:rPr kumimoji="0" lang="en-US" sz="2000" kern="1200" baseline="0" dirty="0">
                          <a:solidFill>
                            <a:srgbClr val="FF0000"/>
                          </a:solidFill>
                        </a:rPr>
                        <a:t>ALTER</a:t>
                      </a:r>
                    </a:p>
                    <a:p>
                      <a:pPr algn="ctr"/>
                      <a:r>
                        <a:rPr kumimoji="0" lang="en-US" sz="2000" kern="1200" baseline="0" dirty="0">
                          <a:solidFill>
                            <a:srgbClr val="FF0000"/>
                          </a:solidFill>
                        </a:rPr>
                        <a:t>DROP</a:t>
                      </a:r>
                    </a:p>
                    <a:p>
                      <a:pPr algn="ctr"/>
                      <a:r>
                        <a:rPr kumimoji="0" lang="en-US" sz="2000" kern="1200" baseline="0" dirty="0">
                          <a:solidFill>
                            <a:srgbClr val="FF0000"/>
                          </a:solidFill>
                        </a:rPr>
                        <a:t>RENAME</a:t>
                      </a:r>
                      <a:endParaRPr kumimoji="0" lang="en-US" sz="2000" b="1" kern="12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kern="1200" baseline="0" dirty="0">
                          <a:latin typeface="+mj-lt"/>
                        </a:rPr>
                        <a:t>2. </a:t>
                      </a:r>
                      <a:r>
                        <a:rPr kumimoji="0" lang="en-US" sz="1800" b="1" kern="1200" baseline="0" dirty="0">
                          <a:latin typeface="+mj-lt"/>
                        </a:rPr>
                        <a:t>Data manipulation language (DML):</a:t>
                      </a:r>
                      <a:r>
                        <a:rPr lang="en-US" sz="1800" b="1" dirty="0">
                          <a:latin typeface="+mj-lt"/>
                        </a:rPr>
                        <a:t> Responsible for Data Manipulation.</a:t>
                      </a:r>
                      <a:r>
                        <a:rPr lang="ar-SA" sz="1800" b="1" dirty="0">
                          <a:latin typeface="+mj-lt"/>
                        </a:rPr>
                        <a:t> 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6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3.Data control language (DCL):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used to control access to data stored in a database.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sz="2000" b="1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  <a:p>
                      <a:pPr algn="ctr"/>
                      <a:endParaRPr kumimoji="0" lang="en-US" sz="2000" b="1" kern="1200" baseline="0" dirty="0">
                        <a:solidFill>
                          <a:srgbClr val="0916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977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6"/>
          <p:cNvSpPr>
            <a:spLocks noChangeArrowheads="1"/>
          </p:cNvSpPr>
          <p:nvPr/>
        </p:nvSpPr>
        <p:spPr bwMode="auto">
          <a:xfrm rot="10800000" flipV="1">
            <a:off x="-36512" y="5805264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2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9044" y="5301208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482042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/>
              <a:t>SQL statement  (cont…)</a:t>
            </a:r>
            <a:endParaRPr lang="en-US" sz="2400" dirty="0"/>
          </a:p>
        </p:txBody>
      </p:sp>
      <p:sp>
        <p:nvSpPr>
          <p:cNvPr id="4" name="مستطيل 3"/>
          <p:cNvSpPr/>
          <p:nvPr/>
        </p:nvSpPr>
        <p:spPr>
          <a:xfrm>
            <a:off x="683569" y="764704"/>
            <a:ext cx="7776864" cy="21705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2400" b="1" dirty="0"/>
              <a:t>First, we use </a:t>
            </a:r>
            <a:r>
              <a:rPr lang="en-US" sz="2400" b="1" dirty="0">
                <a:solidFill>
                  <a:srgbClr val="C00000"/>
                </a:solidFill>
              </a:rPr>
              <a:t>DDL </a:t>
            </a:r>
            <a:endParaRPr lang="ar-SA" sz="2400" b="1" dirty="0">
              <a:solidFill>
                <a:srgbClr val="C00000"/>
              </a:solidFill>
            </a:endParaRPr>
          </a:p>
          <a:p>
            <a:pPr algn="ctr"/>
            <a:r>
              <a:rPr lang="ar-SA" sz="2400" b="1" dirty="0"/>
              <a:t> </a:t>
            </a:r>
            <a:r>
              <a:rPr lang="en-US" sz="2400" b="1" dirty="0"/>
              <a:t>TO Create , Alter or drop Structure </a:t>
            </a:r>
            <a:endParaRPr lang="ar-SA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Then, we use </a:t>
            </a:r>
            <a:r>
              <a:rPr lang="en-US" sz="2400" b="1" dirty="0">
                <a:solidFill>
                  <a:srgbClr val="C00000"/>
                </a:solidFill>
              </a:rPr>
              <a:t>DML</a:t>
            </a:r>
            <a:r>
              <a:rPr lang="en-US" sz="2400" b="1" dirty="0"/>
              <a:t> </a:t>
            </a:r>
            <a:r>
              <a:rPr lang="ar-SA" sz="2400" b="1" dirty="0"/>
              <a:t> </a:t>
            </a:r>
          </a:p>
          <a:p>
            <a:pPr algn="ctr"/>
            <a:r>
              <a:rPr lang="en-US" sz="2400" b="1" dirty="0"/>
              <a:t>TO View ,insert ,update or delete data from Structure .</a:t>
            </a:r>
            <a:endParaRPr lang="ar-SA" sz="2400" b="1" dirty="0"/>
          </a:p>
          <a:p>
            <a:pPr algn="ctr"/>
            <a:endParaRPr lang="ar-SA" sz="2000" b="1" dirty="0"/>
          </a:p>
        </p:txBody>
      </p:sp>
      <p:sp>
        <p:nvSpPr>
          <p:cNvPr id="5" name="علبة 4"/>
          <p:cNvSpPr/>
          <p:nvPr/>
        </p:nvSpPr>
        <p:spPr>
          <a:xfrm>
            <a:off x="6012160" y="2996952"/>
            <a:ext cx="2088232" cy="10801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2400" dirty="0"/>
              <a:t>Course</a:t>
            </a:r>
            <a:endParaRPr lang="ar-SA" sz="2400" dirty="0"/>
          </a:p>
        </p:txBody>
      </p:sp>
      <p:grpSp>
        <p:nvGrpSpPr>
          <p:cNvPr id="7" name="مجموعة 14"/>
          <p:cNvGrpSpPr/>
          <p:nvPr/>
        </p:nvGrpSpPr>
        <p:grpSpPr>
          <a:xfrm>
            <a:off x="7308304" y="4869160"/>
            <a:ext cx="720080" cy="504056"/>
            <a:chOff x="6588224" y="5085184"/>
            <a:chExt cx="1296144" cy="792088"/>
          </a:xfrm>
        </p:grpSpPr>
        <p:sp>
          <p:nvSpPr>
            <p:cNvPr id="8" name="مستطيل 7"/>
            <p:cNvSpPr/>
            <p:nvPr/>
          </p:nvSpPr>
          <p:spPr>
            <a:xfrm>
              <a:off x="6588224" y="5085184"/>
              <a:ext cx="1296144" cy="7920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cxnSp>
          <p:nvCxnSpPr>
            <p:cNvPr id="10" name="رابط مستقيم 9"/>
            <p:cNvCxnSpPr/>
            <p:nvPr/>
          </p:nvCxnSpPr>
          <p:spPr>
            <a:xfrm flipH="1">
              <a:off x="7445829" y="5085184"/>
              <a:ext cx="6491" cy="781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رابط مستقيم 10"/>
            <p:cNvCxnSpPr/>
            <p:nvPr/>
          </p:nvCxnSpPr>
          <p:spPr>
            <a:xfrm>
              <a:off x="6948264" y="5085184"/>
              <a:ext cx="0" cy="7920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رابط مستقيم 11"/>
            <p:cNvCxnSpPr/>
            <p:nvPr/>
          </p:nvCxnSpPr>
          <p:spPr>
            <a:xfrm>
              <a:off x="6588224" y="5373216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رابط مستقيم 12"/>
            <p:cNvCxnSpPr/>
            <p:nvPr/>
          </p:nvCxnSpPr>
          <p:spPr>
            <a:xfrm>
              <a:off x="6588224" y="566124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رابط كسهم مستقيم 13"/>
          <p:cNvCxnSpPr/>
          <p:nvPr/>
        </p:nvCxnSpPr>
        <p:spPr>
          <a:xfrm>
            <a:off x="7215206" y="407194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مربع نص 14"/>
          <p:cNvSpPr txBox="1"/>
          <p:nvPr/>
        </p:nvSpPr>
        <p:spPr>
          <a:xfrm>
            <a:off x="7132368" y="4499828"/>
            <a:ext cx="1440160" cy="400103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l"/>
            <a:r>
              <a:rPr lang="en-US" sz="2000" b="1" dirty="0">
                <a:solidFill>
                  <a:srgbClr val="091625"/>
                </a:solidFill>
              </a:rPr>
              <a:t>Students</a:t>
            </a:r>
            <a:endParaRPr lang="ar-SA" sz="2000" b="1" dirty="0">
              <a:solidFill>
                <a:srgbClr val="091625"/>
              </a:solidFill>
            </a:endParaRPr>
          </a:p>
        </p:txBody>
      </p:sp>
      <p:cxnSp>
        <p:nvCxnSpPr>
          <p:cNvPr id="16" name="رابط كسهم مستقيم 15"/>
          <p:cNvCxnSpPr/>
          <p:nvPr/>
        </p:nvCxnSpPr>
        <p:spPr>
          <a:xfrm>
            <a:off x="3995937" y="3429000"/>
            <a:ext cx="19442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رابط كسهم مستقيم 16"/>
          <p:cNvCxnSpPr/>
          <p:nvPr/>
        </p:nvCxnSpPr>
        <p:spPr>
          <a:xfrm>
            <a:off x="4139953" y="3573016"/>
            <a:ext cx="3096344" cy="14401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ربع نص 17"/>
          <p:cNvSpPr txBox="1"/>
          <p:nvPr/>
        </p:nvSpPr>
        <p:spPr>
          <a:xfrm>
            <a:off x="1043609" y="3140968"/>
            <a:ext cx="3096344" cy="1015657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DDL</a:t>
            </a:r>
            <a:endParaRPr lang="ar-SA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091625"/>
                </a:solidFill>
              </a:rPr>
              <a:t>To control Database and </a:t>
            </a:r>
            <a:r>
              <a:rPr lang="en-US" altLang="ar-SA" sz="2000" b="1" dirty="0">
                <a:solidFill>
                  <a:srgbClr val="091625"/>
                </a:solidFill>
              </a:rPr>
              <a:t> table </a:t>
            </a:r>
            <a:endParaRPr lang="ar-SA" sz="2000" b="1" dirty="0">
              <a:solidFill>
                <a:srgbClr val="091625"/>
              </a:solidFill>
            </a:endParaRPr>
          </a:p>
        </p:txBody>
      </p:sp>
      <p:sp>
        <p:nvSpPr>
          <p:cNvPr id="19" name="مربع نص 18"/>
          <p:cNvSpPr txBox="1"/>
          <p:nvPr/>
        </p:nvSpPr>
        <p:spPr>
          <a:xfrm>
            <a:off x="1331640" y="4797152"/>
            <a:ext cx="3096344" cy="707880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DML</a:t>
            </a:r>
          </a:p>
          <a:p>
            <a:pPr algn="ctr"/>
            <a:r>
              <a:rPr lang="en-US" sz="2000" b="1" dirty="0">
                <a:solidFill>
                  <a:srgbClr val="091625"/>
                </a:solidFill>
              </a:rPr>
              <a:t>To control Data in tables</a:t>
            </a:r>
            <a:endParaRPr lang="ar-SA" sz="2000" b="1" dirty="0">
              <a:solidFill>
                <a:srgbClr val="091625"/>
              </a:solidFill>
            </a:endParaRPr>
          </a:p>
        </p:txBody>
      </p:sp>
      <p:cxnSp>
        <p:nvCxnSpPr>
          <p:cNvPr id="20" name="رابط كسهم مستقيم 19"/>
          <p:cNvCxnSpPr/>
          <p:nvPr/>
        </p:nvCxnSpPr>
        <p:spPr>
          <a:xfrm>
            <a:off x="4355976" y="5157193"/>
            <a:ext cx="3240360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3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BEFORE WE START</a:t>
            </a:r>
            <a:endParaRPr lang="ar-SA" dirty="0"/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767236"/>
              </p:ext>
            </p:extLst>
          </p:nvPr>
        </p:nvGraphicFramePr>
        <p:xfrm>
          <a:off x="500063" y="1857375"/>
          <a:ext cx="8229600" cy="1714500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566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l" rtl="0"/>
                      <a:endParaRPr lang="en-US" sz="2400" dirty="0"/>
                    </a:p>
                    <a:p>
                      <a:pPr algn="l" rtl="0"/>
                      <a:r>
                        <a:rPr lang="en-US" sz="2400" dirty="0"/>
                        <a:t>Your</a:t>
                      </a:r>
                      <a:r>
                        <a:rPr lang="en-US" sz="2400" baseline="0" dirty="0"/>
                        <a:t> Cell Phone Silent</a:t>
                      </a:r>
                      <a:endParaRPr lang="ar-SA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rtl="0"/>
                      <a:endParaRPr lang="en-US" sz="2400" dirty="0"/>
                    </a:p>
                    <a:p>
                      <a:pPr algn="l" rtl="0"/>
                      <a:r>
                        <a:rPr lang="en-US" sz="2400" dirty="0"/>
                        <a:t>Please</a:t>
                      </a:r>
                      <a:r>
                        <a:rPr lang="en-US" sz="2400" baseline="0" dirty="0"/>
                        <a:t>  Keep Quite</a:t>
                      </a:r>
                      <a:endParaRPr lang="ar-SA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63" name="صورة 4" descr="phone-48x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875" y="2000250"/>
            <a:ext cx="92868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صورة 5" descr="chat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875" y="2803525"/>
            <a:ext cx="92868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رابط مستقيم 8"/>
          <p:cNvCxnSpPr/>
          <p:nvPr/>
        </p:nvCxnSpPr>
        <p:spPr>
          <a:xfrm rot="5400000">
            <a:off x="1428751" y="2071687"/>
            <a:ext cx="571500" cy="42862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مستقيم 9"/>
          <p:cNvCxnSpPr/>
          <p:nvPr/>
        </p:nvCxnSpPr>
        <p:spPr>
          <a:xfrm rot="5400000">
            <a:off x="1428751" y="2857500"/>
            <a:ext cx="571500" cy="42862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4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7661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SQL statement  (cont…)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08"/>
            <a:ext cx="759142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501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756" y="908720"/>
            <a:ext cx="8964488" cy="2660306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br>
              <a:rPr lang="en-US" b="1" dirty="0"/>
            </a:br>
            <a:br>
              <a:rPr lang="en-US" b="1" dirty="0"/>
            </a:br>
            <a:r>
              <a:rPr lang="en-US" b="1" dirty="0"/>
              <a:t>    </a:t>
            </a:r>
            <a:br>
              <a:rPr lang="en-US" b="1" dirty="0"/>
            </a:br>
            <a:r>
              <a:rPr lang="en-US" sz="4000" b="1" dirty="0"/>
              <a:t>Interface of Microsoft SQL Server 2008R2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9552" y="527273"/>
            <a:ext cx="8064896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/>
              <a:t>Interface of Microsoft SQL Server 2008R2</a:t>
            </a:r>
          </a:p>
        </p:txBody>
      </p:sp>
      <p:cxnSp>
        <p:nvCxnSpPr>
          <p:cNvPr id="21" name="رابط كسهم مستقيم 20"/>
          <p:cNvCxnSpPr/>
          <p:nvPr/>
        </p:nvCxnSpPr>
        <p:spPr>
          <a:xfrm flipV="1">
            <a:off x="2267744" y="1731615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/>
          <p:nvPr/>
        </p:nvCxnSpPr>
        <p:spPr>
          <a:xfrm flipH="1">
            <a:off x="1907704" y="2307679"/>
            <a:ext cx="3600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رابط كسهم مستقيم 22"/>
          <p:cNvCxnSpPr/>
          <p:nvPr/>
        </p:nvCxnSpPr>
        <p:spPr>
          <a:xfrm flipH="1">
            <a:off x="1907704" y="2595711"/>
            <a:ext cx="360040" cy="2160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رابط كسهم مستقيم 23"/>
          <p:cNvCxnSpPr/>
          <p:nvPr/>
        </p:nvCxnSpPr>
        <p:spPr>
          <a:xfrm flipH="1">
            <a:off x="1619672" y="2811735"/>
            <a:ext cx="648072" cy="136815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مجموعة 35"/>
          <p:cNvGrpSpPr/>
          <p:nvPr/>
        </p:nvGrpSpPr>
        <p:grpSpPr>
          <a:xfrm>
            <a:off x="2240258" y="1947639"/>
            <a:ext cx="6580215" cy="4361681"/>
            <a:chOff x="2240257" y="1268760"/>
            <a:chExt cx="6580215" cy="4361681"/>
          </a:xfrm>
        </p:grpSpPr>
        <p:pic>
          <p:nvPicPr>
            <p:cNvPr id="26" name="Picture 2" descr="Microsoft SQL Server Management Studi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40257" y="1268760"/>
              <a:ext cx="6580215" cy="4361681"/>
            </a:xfrm>
            <a:prstGeom prst="rect">
              <a:avLst/>
            </a:prstGeom>
            <a:noFill/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281" y="2564904"/>
              <a:ext cx="172819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مستطيل 27"/>
          <p:cNvSpPr/>
          <p:nvPr/>
        </p:nvSpPr>
        <p:spPr>
          <a:xfrm>
            <a:off x="1907704" y="1371575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toolbar </a:t>
            </a:r>
            <a:endParaRPr lang="ar-SA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مستطيل 28"/>
          <p:cNvSpPr/>
          <p:nvPr/>
        </p:nvSpPr>
        <p:spPr>
          <a:xfrm>
            <a:off x="179512" y="1947639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lvl="0" algn="ctr"/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Menus</a:t>
            </a:r>
            <a:endParaRPr lang="ar-SA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مستطيل 29"/>
          <p:cNvSpPr/>
          <p:nvPr/>
        </p:nvSpPr>
        <p:spPr>
          <a:xfrm>
            <a:off x="179512" y="2739727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Standard Toolbar</a:t>
            </a:r>
            <a:endParaRPr lang="ar-SA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مستطيل 30"/>
          <p:cNvSpPr/>
          <p:nvPr/>
        </p:nvSpPr>
        <p:spPr>
          <a:xfrm>
            <a:off x="179512" y="4251895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Explorer</a:t>
            </a:r>
            <a:endParaRPr lang="ar-SA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418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43820"/>
            <a:ext cx="8839200" cy="525463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/>
              <a:t>Interface of Microsoft SQL Server 2008R2(cont…)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32" y="1990550"/>
            <a:ext cx="7286676" cy="431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مربع نص 4"/>
          <p:cNvSpPr txBox="1"/>
          <p:nvPr/>
        </p:nvSpPr>
        <p:spPr>
          <a:xfrm>
            <a:off x="428596" y="849486"/>
            <a:ext cx="714380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u="sng" dirty="0">
                <a:solidFill>
                  <a:srgbClr val="C00000"/>
                </a:solidFill>
                <a:latin typeface="Georgia"/>
              </a:rPr>
              <a:t>The Standard Toolbar :</a:t>
            </a:r>
          </a:p>
          <a:p>
            <a:pPr algn="l" rtl="0"/>
            <a:r>
              <a:rPr lang="en-US" b="1" dirty="0">
                <a:solidFill>
                  <a:srgbClr val="251F35"/>
                </a:solidFill>
              </a:rPr>
              <a:t>To Display any toolbar, you can right-click on any Menu item on the Main Menus or on any  space in Main Menus.</a:t>
            </a:r>
          </a:p>
        </p:txBody>
      </p:sp>
      <p:cxnSp>
        <p:nvCxnSpPr>
          <p:cNvPr id="7" name="رابط كسهم مستقيم 6"/>
          <p:cNvCxnSpPr/>
          <p:nvPr/>
        </p:nvCxnSpPr>
        <p:spPr>
          <a:xfrm>
            <a:off x="407286" y="2417590"/>
            <a:ext cx="550446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33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624918" cy="525463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</a:pPr>
            <a:r>
              <a:rPr lang="en-US" sz="2400" dirty="0"/>
              <a:t>Interface of Microsoft SQL Server 2008R2(cont…)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1288653"/>
            <a:ext cx="518457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مربع نص 4"/>
          <p:cNvSpPr txBox="1"/>
          <p:nvPr/>
        </p:nvSpPr>
        <p:spPr>
          <a:xfrm>
            <a:off x="357158" y="697256"/>
            <a:ext cx="7920880" cy="369326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l" rtl="0"/>
            <a:r>
              <a:rPr lang="en-US" b="1" dirty="0">
                <a:solidFill>
                  <a:srgbClr val="251F35"/>
                </a:solidFill>
              </a:rPr>
              <a:t>Also you can Display Standard Toolbar from [View ] Menu as following :</a:t>
            </a:r>
          </a:p>
        </p:txBody>
      </p:sp>
    </p:spTree>
    <p:extLst>
      <p:ext uri="{BB962C8B-B14F-4D97-AF65-F5344CB8AC3E}">
        <p14:creationId xmlns:p14="http://schemas.microsoft.com/office/powerpoint/2010/main" val="4010504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339166" cy="525463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</a:pPr>
            <a:r>
              <a:rPr lang="en-US" sz="2400" dirty="0"/>
              <a:t>Interface of Microsoft SQL Server 2008R2(cont…)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285720" y="857232"/>
            <a:ext cx="7920880" cy="646325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l" rtl="0"/>
            <a:r>
              <a:rPr lang="en-US" b="1" u="sng" dirty="0">
                <a:solidFill>
                  <a:srgbClr val="C00000"/>
                </a:solidFill>
                <a:latin typeface="Georgia"/>
              </a:rPr>
              <a:t>The Object Explorer :</a:t>
            </a:r>
          </a:p>
          <a:p>
            <a:pPr algn="l" rtl="0"/>
            <a:r>
              <a:rPr lang="en-US" b="1" dirty="0">
                <a:solidFill>
                  <a:srgbClr val="091625"/>
                </a:solidFill>
              </a:rPr>
              <a:t>To display Object Explorer  area ,Go to View menu ,as  shown below: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1944" y="1937351"/>
            <a:ext cx="3206160" cy="350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مستطيل 6"/>
          <p:cNvSpPr/>
          <p:nvPr/>
        </p:nvSpPr>
        <p:spPr>
          <a:xfrm>
            <a:off x="2229935" y="1937351"/>
            <a:ext cx="43204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endParaRPr lang="ar-SA" dirty="0"/>
          </a:p>
        </p:txBody>
      </p:sp>
      <p:sp>
        <p:nvSpPr>
          <p:cNvPr id="8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0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38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مجموعة 3"/>
          <p:cNvGrpSpPr/>
          <p:nvPr/>
        </p:nvGrpSpPr>
        <p:grpSpPr>
          <a:xfrm>
            <a:off x="1558555" y="980728"/>
            <a:ext cx="7228287" cy="5400600"/>
            <a:chOff x="2240257" y="1268760"/>
            <a:chExt cx="6580215" cy="4361681"/>
          </a:xfrm>
        </p:grpSpPr>
        <p:pic>
          <p:nvPicPr>
            <p:cNvPr id="5" name="Picture 2" descr="Microsoft SQL Server Management Studi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40257" y="1268760"/>
              <a:ext cx="6580215" cy="4361681"/>
            </a:xfrm>
            <a:prstGeom prst="rect">
              <a:avLst/>
            </a:prstGeom>
            <a:noFill/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281" y="2564904"/>
              <a:ext cx="172819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482042" cy="525463"/>
          </a:xfrm>
        </p:spPr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</a:pPr>
            <a:r>
              <a:rPr lang="en-US" sz="2400" dirty="0"/>
              <a:t>Interface of Microsoft SQL Server 2008R2(cont…)</a:t>
            </a:r>
          </a:p>
        </p:txBody>
      </p:sp>
      <p:sp>
        <p:nvSpPr>
          <p:cNvPr id="8" name="مستطيل 7"/>
          <p:cNvSpPr/>
          <p:nvPr/>
        </p:nvSpPr>
        <p:spPr>
          <a:xfrm>
            <a:off x="1990602" y="2708920"/>
            <a:ext cx="720080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endParaRPr lang="ar-SA" dirty="0"/>
          </a:p>
        </p:txBody>
      </p:sp>
      <p:cxnSp>
        <p:nvCxnSpPr>
          <p:cNvPr id="10" name="رابط كسهم مستقيم 9"/>
          <p:cNvCxnSpPr/>
          <p:nvPr/>
        </p:nvCxnSpPr>
        <p:spPr>
          <a:xfrm rot="10800000" flipV="1">
            <a:off x="1367610" y="2996952"/>
            <a:ext cx="622992" cy="574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مستطيل 10"/>
          <p:cNvSpPr/>
          <p:nvPr/>
        </p:nvSpPr>
        <p:spPr>
          <a:xfrm>
            <a:off x="118394" y="3714752"/>
            <a:ext cx="2320786" cy="72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1200" b="1" dirty="0">
                <a:solidFill>
                  <a:srgbClr val="0916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Displays  All implementations in a Database</a:t>
            </a:r>
          </a:p>
        </p:txBody>
      </p:sp>
    </p:spTree>
    <p:extLst>
      <p:ext uri="{BB962C8B-B14F-4D97-AF65-F5344CB8AC3E}">
        <p14:creationId xmlns:p14="http://schemas.microsoft.com/office/powerpoint/2010/main" val="75096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32" y="2500306"/>
            <a:ext cx="7000924" cy="954091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2400" b="1" dirty="0">
                <a:latin typeface="+mn-lt"/>
              </a:rPr>
              <a:t>4. Comments AND Naming Rules of tables and Column In SQL Server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72" y="0"/>
            <a:ext cx="1258258" cy="1438009"/>
          </a:xfrm>
          <a:prstGeom prst="rect">
            <a:avLst/>
          </a:prstGeom>
        </p:spPr>
      </p:pic>
      <p:grpSp>
        <p:nvGrpSpPr>
          <p:cNvPr id="2" name="Group 34"/>
          <p:cNvGrpSpPr/>
          <p:nvPr/>
        </p:nvGrpSpPr>
        <p:grpSpPr>
          <a:xfrm>
            <a:off x="476240" y="2144205"/>
            <a:ext cx="2667000" cy="2070613"/>
            <a:chOff x="3200400" y="3873632"/>
            <a:chExt cx="2667000" cy="2070613"/>
          </a:xfrm>
        </p:grpSpPr>
        <p:sp>
          <p:nvSpPr>
            <p:cNvPr id="15" name="Oval 6"/>
            <p:cNvSpPr/>
            <p:nvPr/>
          </p:nvSpPr>
          <p:spPr>
            <a:xfrm>
              <a:off x="3200400" y="5257800"/>
              <a:ext cx="2667000" cy="6864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main_ico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5421" y="3873632"/>
              <a:ext cx="1533157" cy="2044208"/>
            </a:xfrm>
            <a:prstGeom prst="rect">
              <a:avLst/>
            </a:prstGeom>
          </p:spPr>
        </p:pic>
      </p:grp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1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COMMENTS 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defRPr/>
            </a:pPr>
            <a:r>
              <a:rPr lang="en-US" sz="2400" b="1" dirty="0">
                <a:solidFill>
                  <a:srgbClr val="C00000"/>
                </a:solidFill>
              </a:rPr>
              <a:t>1.Single line: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--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Comment</a:t>
            </a:r>
          </a:p>
          <a:p>
            <a:pPr marL="342900" indent="-342900" algn="l" rtl="0">
              <a:defRPr/>
            </a:pPr>
            <a:endParaRPr lang="en-US" sz="2400" b="1" dirty="0">
              <a:solidFill>
                <a:srgbClr val="C00000"/>
              </a:solidFill>
            </a:endParaRP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Ex: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-- COMPANY  Database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rgbClr val="C00000"/>
                </a:solidFill>
              </a:rPr>
              <a:t>2. Multi lines: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Syntax: </a:t>
            </a:r>
            <a:r>
              <a:rPr lang="en-US" sz="2400" b="1" dirty="0">
                <a:solidFill>
                  <a:srgbClr val="C00000"/>
                </a:solidFill>
              </a:rPr>
              <a:t>/*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Comments ... </a:t>
            </a:r>
            <a:r>
              <a:rPr lang="en-US" sz="2400" b="1" dirty="0">
                <a:solidFill>
                  <a:srgbClr val="C00000"/>
                </a:solidFill>
              </a:rPr>
              <a:t>*/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EX: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/* COMPANY  Database </a:t>
            </a:r>
          </a:p>
          <a:p>
            <a:pPr marL="342900" indent="-342900" algn="l" rtl="0">
              <a:buFontTx/>
              <a:buAutoNum type="arabicPeriod"/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Employee </a:t>
            </a:r>
          </a:p>
          <a:p>
            <a:pPr marL="342900" indent="-342900" algn="l" rtl="0">
              <a:defRPr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2. Department 3. ... *</a:t>
            </a:r>
            <a:r>
              <a:rPr lang="en-US" b="1" dirty="0"/>
              <a:t>/ </a:t>
            </a:r>
            <a:endParaRPr lang="ar-SA" dirty="0"/>
          </a:p>
          <a:p>
            <a:pPr algn="l" rtl="0"/>
            <a:endParaRPr lang="ar-SA" dirty="0"/>
          </a:p>
        </p:txBody>
      </p:sp>
      <p:sp>
        <p:nvSpPr>
          <p:cNvPr id="8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9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174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dirty="0"/>
              <a:t>Naming Rules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022350" lvl="1" indent="-514350" algn="l" rtl="0"/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cs typeface="Arial" pitchFamily="34" charset="0"/>
              </a:rPr>
              <a:t>Table names and column names:</a:t>
            </a:r>
          </a:p>
          <a:p>
            <a:pPr marL="1022350" lvl="1" indent="-514350" algn="l" rtl="0">
              <a:buFont typeface="Calibri" pitchFamily="34" charset="0"/>
              <a:buAutoNum type="arabicPeriod"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cs typeface="Arial" pitchFamily="34" charset="0"/>
              </a:rPr>
              <a:t>Must begin with a letter</a:t>
            </a:r>
          </a:p>
          <a:p>
            <a:pPr marL="1022350" lvl="1" indent="-514350" algn="l" rtl="0">
              <a:buFont typeface="Calibri" pitchFamily="34" charset="0"/>
              <a:buAutoNum type="arabicPeriod"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cs typeface="Arial" pitchFamily="34" charset="0"/>
              </a:rPr>
              <a:t>Must contains only A–Z, a–z, 0–9, _, $, and #</a:t>
            </a:r>
          </a:p>
          <a:p>
            <a:pPr marL="1022350" lvl="1" indent="-514350" algn="l" rtl="0">
              <a:buFont typeface="Calibri" pitchFamily="34" charset="0"/>
              <a:buAutoNum type="arabicPeriod"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cs typeface="Arial" pitchFamily="34" charset="0"/>
              </a:rPr>
              <a:t>Must not duplicate the name of another object owned by the same user(Within a database, there are not two tables have the same name. Also, there are not two attributes have the same name inside the same table).</a:t>
            </a:r>
          </a:p>
          <a:p>
            <a:pPr marL="1022350" lvl="1" indent="-514350" algn="l" rtl="0">
              <a:buFont typeface="Calibri" pitchFamily="34" charset="0"/>
              <a:buAutoNum type="arabicPeriod"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cs typeface="Arial" pitchFamily="34" charset="0"/>
              </a:rPr>
              <a:t>Must not be a reserved word</a:t>
            </a:r>
          </a:p>
          <a:p>
            <a:pPr algn="l" rtl="0"/>
            <a:endParaRPr lang="ar-SA" dirty="0"/>
          </a:p>
        </p:txBody>
      </p:sp>
      <p:sp>
        <p:nvSpPr>
          <p:cNvPr id="8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9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52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Objectives</a:t>
            </a:r>
            <a:endParaRPr lang="ar-SA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What is the 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</a:rPr>
              <a:t>DataBase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What is the </a:t>
            </a:r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</a:rPr>
              <a:t>DataBase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 Management System (DBMS).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Overview of SQL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How to use Citrix applications</a:t>
            </a:r>
          </a:p>
          <a:p>
            <a:pPr lvl="1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Getting started with  Microsoft SQL Server 2018</a:t>
            </a:r>
          </a:p>
          <a:p>
            <a:pPr lvl="1">
              <a:defRPr/>
            </a:pP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4</a:t>
            </a:fld>
            <a:endParaRPr lang="ar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2AAA8-BE0E-4F23-94E6-F36DEECE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7667" y="4692826"/>
            <a:ext cx="1304545" cy="14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55265"/>
            <a:ext cx="8482042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</a:rPr>
              <a:t>        Warning:</a:t>
            </a:r>
          </a:p>
        </p:txBody>
      </p:sp>
      <p:sp>
        <p:nvSpPr>
          <p:cNvPr id="16" name="مربع نص 15"/>
          <p:cNvSpPr txBox="1"/>
          <p:nvPr/>
        </p:nvSpPr>
        <p:spPr>
          <a:xfrm>
            <a:off x="357158" y="1326247"/>
            <a:ext cx="821537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endParaRPr lang="en-US" sz="2800" b="1" dirty="0"/>
          </a:p>
          <a:p>
            <a:pPr algn="l" rtl="0">
              <a:buFont typeface="Wingdings" pitchFamily="2" charset="2"/>
              <a:buChar char="§"/>
            </a:pPr>
            <a:r>
              <a:rPr lang="en-US" sz="2800" b="1" dirty="0"/>
              <a:t>SQL statements are not case sensitive. There is no difference between </a:t>
            </a:r>
            <a:r>
              <a:rPr lang="en-US" sz="2800" b="1" dirty="0">
                <a:solidFill>
                  <a:srgbClr val="C00000"/>
                </a:solidFill>
              </a:rPr>
              <a:t>SELECT = select</a:t>
            </a:r>
          </a:p>
          <a:p>
            <a:pPr algn="l" rtl="0">
              <a:buFont typeface="Wingdings" pitchFamily="2" charset="2"/>
              <a:buChar char="§"/>
            </a:pPr>
            <a:endParaRPr lang="en-US" sz="2800" b="1" dirty="0"/>
          </a:p>
        </p:txBody>
      </p: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17232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0" name="Picture 2" descr="C:\Users\Arwa\Pictures\exclamation-mark-stop-concept-raised-hand-sign-painted-palm-isolated-white-background-3463729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8184" y="4005065"/>
            <a:ext cx="1584176" cy="22942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28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4314" y="4221088"/>
            <a:ext cx="7196144" cy="954091"/>
          </a:xfrm>
        </p:spPr>
        <p:txBody>
          <a:bodyPr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US" sz="2800" b="1" dirty="0"/>
              <a:t>5.Some of Data definition language (DDL):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/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1. Create Database</a:t>
            </a:r>
            <a:br>
              <a:rPr lang="en-US" sz="2400" b="1" dirty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 2.Create Table</a:t>
            </a:r>
            <a:br>
              <a:rPr lang="en-US" sz="2400" b="1" dirty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 3.Drop Table </a:t>
            </a:r>
            <a:br>
              <a:rPr lang="en-US" sz="2400" b="1" dirty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 4.Drop Database</a:t>
            </a:r>
            <a:br>
              <a:rPr lang="en-US" sz="2400" b="1" dirty="0">
                <a:solidFill>
                  <a:schemeClr val="tx1"/>
                </a:solidFill>
                <a:latin typeface="+mn-lt"/>
              </a:rPr>
            </a:br>
            <a:r>
              <a:rPr lang="en-US" sz="2400" b="1" dirty="0">
                <a:solidFill>
                  <a:schemeClr val="tx1"/>
                </a:solidFill>
                <a:latin typeface="+mn-lt"/>
              </a:rPr>
              <a:t> 6.Alter Table </a:t>
            </a:r>
          </a:p>
        </p:txBody>
      </p: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85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5720" y="571480"/>
            <a:ext cx="8482042" cy="52546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b="1" dirty="0">
                <a:latin typeface="+mn-lt"/>
              </a:rPr>
              <a:t>Our Scope Today is:</a:t>
            </a:r>
            <a:endParaRPr lang="ar-SA" b="1" dirty="0">
              <a:latin typeface="+mn-lt"/>
            </a:endParaRPr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357158" y="1196752"/>
          <a:ext cx="8229600" cy="43891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baseline="0" dirty="0"/>
                        <a:t>1. Data definition language (DDL): </a:t>
                      </a:r>
                      <a:r>
                        <a:rPr kumimoji="0" lang="en-US" sz="2000" b="0" kern="1200" baseline="0" dirty="0"/>
                        <a:t>R</a:t>
                      </a:r>
                      <a:r>
                        <a:rPr lang="en-US" sz="2000" b="0" dirty="0"/>
                        <a:t>esponsible for Data Definition.</a:t>
                      </a:r>
                      <a:endParaRPr lang="ar-SA" sz="2000" b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kern="1200" baseline="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/>
                        <a:t>CREATE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ALTER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DROP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RENAME</a:t>
                      </a:r>
                      <a:endParaRPr kumimoji="0" lang="en-US" sz="2000" b="1" kern="1200" baseline="0" dirty="0">
                        <a:solidFill>
                          <a:srgbClr val="09162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baseline="0" dirty="0"/>
                        <a:t>2. </a:t>
                      </a:r>
                      <a:r>
                        <a:rPr kumimoji="0" lang="en-US" sz="2000" b="1" kern="1200" baseline="0" dirty="0"/>
                        <a:t>Data manipulation language (DML):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dirty="0"/>
                        <a:t>Responsible for Data Manipulation.</a:t>
                      </a:r>
                      <a:endParaRPr lang="ar-SA" sz="20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kern="1200" baseline="0" dirty="0"/>
                    </a:p>
                    <a:p>
                      <a:pPr algn="ctr"/>
                      <a:endParaRPr lang="en-US" sz="2000" b="1" dirty="0">
                        <a:solidFill>
                          <a:srgbClr val="09162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/>
                        <a:t>INSERT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UPDATE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DELETE</a:t>
                      </a:r>
                    </a:p>
                    <a:p>
                      <a:pPr algn="ctr"/>
                      <a:r>
                        <a:rPr kumimoji="0" lang="en-US" sz="2000" kern="1200" baseline="0" dirty="0"/>
                        <a:t>MERGE</a:t>
                      </a:r>
                      <a:endParaRPr kumimoji="0" lang="en-US" sz="2000" b="1" kern="1200" baseline="0" dirty="0">
                        <a:solidFill>
                          <a:srgbClr val="0916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3.Data control language (DCL):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to control access to data stored in a database</a:t>
                      </a:r>
                      <a:r>
                        <a:rPr kumimoji="0" lang="en-US" sz="18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0" algn="ctr" defTabSz="914400" rtl="0" eaLnBrk="1" latinLnBrk="0" hangingPunct="1"/>
                      <a:r>
                        <a:rPr kumimoji="0"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رابط كسهم مستقيم 7"/>
          <p:cNvCxnSpPr/>
          <p:nvPr/>
        </p:nvCxnSpPr>
        <p:spPr>
          <a:xfrm>
            <a:off x="5643570" y="1478038"/>
            <a:ext cx="642942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كسهم مستقيم 9"/>
          <p:cNvCxnSpPr/>
          <p:nvPr/>
        </p:nvCxnSpPr>
        <p:spPr>
          <a:xfrm>
            <a:off x="5715008" y="2051130"/>
            <a:ext cx="642942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رابط كسهم مستقيم 6"/>
          <p:cNvCxnSpPr/>
          <p:nvPr/>
        </p:nvCxnSpPr>
        <p:spPr>
          <a:xfrm>
            <a:off x="5715008" y="1763790"/>
            <a:ext cx="642942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43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990" y="214290"/>
            <a:ext cx="8696356" cy="525463"/>
          </a:xfrm>
        </p:spPr>
        <p:txBody>
          <a:bodyPr>
            <a:noAutofit/>
          </a:bodyPr>
          <a:lstStyle/>
          <a:p>
            <a:r>
              <a:rPr lang="en-US" sz="3600" dirty="0"/>
              <a:t>1. Create Database command in SQL :</a:t>
            </a:r>
            <a:endParaRPr lang="en-US" sz="3600" dirty="0">
              <a:solidFill>
                <a:srgbClr val="7030A0"/>
              </a:solidFill>
            </a:endParaRPr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25237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Create database:</a:t>
            </a: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r>
              <a:rPr lang="en-US" sz="2400" b="1" dirty="0">
                <a:solidFill>
                  <a:srgbClr val="C00000"/>
                </a:solidFill>
              </a:rPr>
              <a:t>Ex: </a:t>
            </a:r>
            <a:r>
              <a:rPr lang="en-US" sz="2400" b="1" dirty="0">
                <a:solidFill>
                  <a:srgbClr val="091625"/>
                </a:solidFill>
              </a:rPr>
              <a:t>create database  </a:t>
            </a:r>
            <a:r>
              <a:rPr lang="en-US" sz="2400" b="1" dirty="0">
                <a:solidFill>
                  <a:srgbClr val="7030A0"/>
                </a:solidFill>
              </a:rPr>
              <a:t>lab1</a:t>
            </a:r>
          </a:p>
          <a:p>
            <a:pPr algn="l" rtl="0"/>
            <a:endParaRPr lang="en-US" sz="2000" b="1" dirty="0">
              <a:solidFill>
                <a:srgbClr val="C00000"/>
              </a:solidFill>
            </a:endParaRPr>
          </a:p>
          <a:p>
            <a:pPr algn="l" rtl="0"/>
            <a:endParaRPr lang="ar-SA" dirty="0"/>
          </a:p>
        </p:txBody>
      </p:sp>
      <p:sp>
        <p:nvSpPr>
          <p:cNvPr id="15" name="Rectangle 4"/>
          <p:cNvSpPr/>
          <p:nvPr/>
        </p:nvSpPr>
        <p:spPr>
          <a:xfrm>
            <a:off x="1835696" y="1671191"/>
            <a:ext cx="574525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0">
              <a:defRPr/>
            </a:pPr>
            <a:r>
              <a:rPr lang="en-US" sz="2400" b="1" dirty="0">
                <a:solidFill>
                  <a:srgbClr val="FF0000"/>
                </a:solidFill>
              </a:rPr>
              <a:t>CREATE  DATABASE  </a:t>
            </a:r>
            <a:r>
              <a:rPr lang="en-US" sz="2400" b="1" dirty="0" err="1">
                <a:solidFill>
                  <a:srgbClr val="091625"/>
                </a:solidFill>
              </a:rPr>
              <a:t>database_name</a:t>
            </a:r>
            <a:endParaRPr lang="en-US" sz="2400" b="1" dirty="0">
              <a:solidFill>
                <a:srgbClr val="091625"/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4" y="0"/>
            <a:ext cx="886438" cy="1142984"/>
          </a:xfrm>
          <a:prstGeom prst="rect">
            <a:avLst/>
          </a:prstGeom>
        </p:spPr>
      </p:pic>
      <p:sp>
        <p:nvSpPr>
          <p:cNvPr id="8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9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47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0" y="0"/>
            <a:ext cx="8183880" cy="666400"/>
          </a:xfrm>
          <a:prstGeom prst="rect">
            <a:avLst/>
          </a:prstGeom>
        </p:spPr>
        <p:txBody>
          <a:bodyPr vert="horz" lIns="182870" tIns="91435" rIns="91435" bIns="45717">
            <a:normAutofit/>
          </a:bodyPr>
          <a:lstStyle/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400" b="1" u="sng" dirty="0">
                <a:solidFill>
                  <a:schemeClr val="tx2"/>
                </a:solidFill>
                <a:latin typeface="Georgia"/>
              </a:rPr>
              <a:t>To create Data Base : 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ar-SA" sz="32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14282" y="571480"/>
            <a:ext cx="8386990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</a:rPr>
              <a:t>By using Object Explorer: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Right-click on  Databases and choose New Database.</a:t>
            </a:r>
          </a:p>
          <a:p>
            <a:pPr algn="l" rtl="0"/>
            <a:endParaRPr lang="en-US" sz="2400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sz="2400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sz="2400" dirty="0"/>
          </a:p>
        </p:txBody>
      </p:sp>
      <p:pic>
        <p:nvPicPr>
          <p:cNvPr id="13" name="Picture 2" descr="New Data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939" y="1628800"/>
            <a:ext cx="7761941" cy="401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538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0" y="0"/>
            <a:ext cx="8183880" cy="666400"/>
          </a:xfrm>
          <a:prstGeom prst="rect">
            <a:avLst/>
          </a:prstGeom>
        </p:spPr>
        <p:txBody>
          <a:bodyPr vert="horz" lIns="182870" tIns="91435" rIns="91435" bIns="45717">
            <a:normAutofit/>
          </a:bodyPr>
          <a:lstStyle/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400" b="1" u="sng" dirty="0">
                <a:solidFill>
                  <a:schemeClr val="tx2"/>
                </a:solidFill>
                <a:latin typeface="Georgia"/>
              </a:rPr>
              <a:t>To create Data Base : 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ar-SA" sz="32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14282" y="571480"/>
            <a:ext cx="8386990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</a:rPr>
              <a:t>By using Object Explorer: 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Right-click on  Databases and choose New Database.</a:t>
            </a:r>
          </a:p>
          <a:p>
            <a:pPr algn="l" rtl="0"/>
            <a:endParaRPr lang="en-US" sz="2400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sz="2400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sz="2400" dirty="0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991" y="1441626"/>
            <a:ext cx="7168524" cy="529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مستطيل 14"/>
          <p:cNvSpPr/>
          <p:nvPr/>
        </p:nvSpPr>
        <p:spPr>
          <a:xfrm>
            <a:off x="4429445" y="1844824"/>
            <a:ext cx="50405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 rtl="0"/>
            <a:endParaRPr lang="ar-SA" dirty="0"/>
          </a:p>
        </p:txBody>
      </p:sp>
      <p:cxnSp>
        <p:nvCxnSpPr>
          <p:cNvPr id="16" name="رابط كسهم مستقيم 15"/>
          <p:cNvCxnSpPr/>
          <p:nvPr/>
        </p:nvCxnSpPr>
        <p:spPr>
          <a:xfrm flipH="1">
            <a:off x="6876256" y="3296678"/>
            <a:ext cx="504056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مستطيل 16"/>
          <p:cNvSpPr/>
          <p:nvPr/>
        </p:nvSpPr>
        <p:spPr>
          <a:xfrm>
            <a:off x="5364088" y="3872743"/>
            <a:ext cx="208823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 rtl="0"/>
            <a:r>
              <a:rPr lang="en-US" sz="1100" b="1" dirty="0">
                <a:solidFill>
                  <a:prstClr val="white"/>
                </a:solidFill>
              </a:rPr>
              <a:t>Location of a Data Base </a:t>
            </a:r>
          </a:p>
        </p:txBody>
      </p:sp>
    </p:spTree>
    <p:extLst>
      <p:ext uri="{BB962C8B-B14F-4D97-AF65-F5344CB8AC3E}">
        <p14:creationId xmlns:p14="http://schemas.microsoft.com/office/powerpoint/2010/main" val="35615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958" y="5500702"/>
            <a:ext cx="1429561" cy="1357298"/>
          </a:xfrm>
          <a:prstGeom prst="rect">
            <a:avLst/>
          </a:prstGeom>
        </p:spPr>
      </p:pic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0" y="0"/>
            <a:ext cx="8183880" cy="666400"/>
          </a:xfrm>
          <a:prstGeom prst="rect">
            <a:avLst/>
          </a:prstGeom>
        </p:spPr>
        <p:txBody>
          <a:bodyPr vert="horz" lIns="182870" tIns="91435" rIns="91435" bIns="45717">
            <a:normAutofit/>
          </a:bodyPr>
          <a:lstStyle/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400" b="1" u="sng" dirty="0">
                <a:solidFill>
                  <a:schemeClr val="tx2"/>
                </a:solidFill>
                <a:latin typeface="Georgia"/>
              </a:rPr>
              <a:t>To create Data Base : 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ar-SA" sz="3200" b="1" u="sng" dirty="0">
              <a:solidFill>
                <a:srgbClr val="0000FF"/>
              </a:solidFill>
              <a:latin typeface="Georgia"/>
            </a:endParaRPr>
          </a:p>
        </p:txBody>
      </p:sp>
      <p:pic>
        <p:nvPicPr>
          <p:cNvPr id="19" name="عنصر نائب للمحتوى 18"/>
          <p:cNvPicPr>
            <a:picLocks noGrp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02" y="1638006"/>
            <a:ext cx="7491443" cy="146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مربع نص 19"/>
          <p:cNvSpPr txBox="1"/>
          <p:nvPr/>
        </p:nvSpPr>
        <p:spPr>
          <a:xfrm>
            <a:off x="213655" y="759705"/>
            <a:ext cx="3494250" cy="5909310"/>
          </a:xfrm>
          <a:prstGeom prst="rect">
            <a:avLst/>
          </a:prstGeom>
          <a:noFill/>
          <a:ln w="28575">
            <a:noFill/>
          </a:ln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</a:rPr>
              <a:t>By using SQL Statement: </a:t>
            </a:r>
          </a:p>
          <a:p>
            <a:pPr algn="l" rtl="0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Click on New Query</a:t>
            </a:r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ar-SA" b="1" dirty="0"/>
          </a:p>
          <a:p>
            <a:pPr algn="l" rtl="0"/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dirty="0"/>
          </a:p>
        </p:txBody>
      </p:sp>
      <p:sp>
        <p:nvSpPr>
          <p:cNvPr id="22" name="شكل بيضاوي 21"/>
          <p:cNvSpPr/>
          <p:nvPr/>
        </p:nvSpPr>
        <p:spPr>
          <a:xfrm>
            <a:off x="323528" y="2276872"/>
            <a:ext cx="158417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8942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0" y="0"/>
            <a:ext cx="8183880" cy="666400"/>
          </a:xfrm>
          <a:prstGeom prst="rect">
            <a:avLst/>
          </a:prstGeom>
        </p:spPr>
        <p:txBody>
          <a:bodyPr vert="horz" lIns="182870" tIns="91435" rIns="91435" bIns="45717">
            <a:normAutofit/>
          </a:bodyPr>
          <a:lstStyle/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400" b="1" u="sng" dirty="0">
                <a:solidFill>
                  <a:schemeClr val="tx2"/>
                </a:solidFill>
                <a:latin typeface="Georgia"/>
              </a:rPr>
              <a:t>To create Data Base : 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ar-SA" sz="3200" b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20" name="مربع نص 19"/>
          <p:cNvSpPr txBox="1"/>
          <p:nvPr/>
        </p:nvSpPr>
        <p:spPr>
          <a:xfrm>
            <a:off x="213655" y="759705"/>
            <a:ext cx="3494250" cy="5909310"/>
          </a:xfrm>
          <a:prstGeom prst="rect">
            <a:avLst/>
          </a:prstGeom>
          <a:noFill/>
          <a:ln w="28575">
            <a:noFill/>
          </a:ln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b="1" u="sng" dirty="0">
                <a:solidFill>
                  <a:srgbClr val="C00000"/>
                </a:solidFill>
              </a:rPr>
              <a:t>By using SQL Statement: </a:t>
            </a:r>
          </a:p>
          <a:p>
            <a:pPr algn="l" rtl="0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Click on New Query</a:t>
            </a:r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endParaRPr lang="ar-SA" b="1" dirty="0"/>
          </a:p>
          <a:p>
            <a:pPr algn="l" rtl="0"/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b="1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208" y="1484784"/>
            <a:ext cx="7169103" cy="521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رابط كسهم مستقيم 24"/>
          <p:cNvCxnSpPr/>
          <p:nvPr/>
        </p:nvCxnSpPr>
        <p:spPr>
          <a:xfrm>
            <a:off x="2466374" y="2492896"/>
            <a:ext cx="0" cy="57606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مربع نص 25"/>
          <p:cNvSpPr txBox="1"/>
          <p:nvPr/>
        </p:nvSpPr>
        <p:spPr>
          <a:xfrm>
            <a:off x="1680556" y="3207276"/>
            <a:ext cx="1999637" cy="646325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 rtl="0"/>
            <a:r>
              <a:rPr lang="en-US" sz="1200" b="1" dirty="0">
                <a:solidFill>
                  <a:srgbClr val="091625"/>
                </a:solidFill>
              </a:rPr>
              <a:t>Here you can write SQL statements </a:t>
            </a:r>
            <a:endParaRPr lang="ar-SA" sz="1200" b="1" dirty="0">
              <a:solidFill>
                <a:srgbClr val="091625"/>
              </a:solidFill>
            </a:endParaRPr>
          </a:p>
          <a:p>
            <a:pPr algn="ctr" rtl="0"/>
            <a:endParaRPr lang="ar-SA" sz="1200" b="1" dirty="0"/>
          </a:p>
        </p:txBody>
      </p:sp>
    </p:spTree>
    <p:extLst>
      <p:ext uri="{BB962C8B-B14F-4D97-AF65-F5344CB8AC3E}">
        <p14:creationId xmlns:p14="http://schemas.microsoft.com/office/powerpoint/2010/main" val="2196784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8786842" cy="525463"/>
          </a:xfrm>
        </p:spPr>
        <p:txBody>
          <a:bodyPr>
            <a:normAutofit fontScale="90000"/>
          </a:bodyPr>
          <a:lstStyle/>
          <a:p>
            <a:pPr>
              <a:spcBef>
                <a:spcPct val="20000"/>
              </a:spcBef>
            </a:pPr>
            <a:r>
              <a:rPr lang="en-US" sz="2700" b="1" dirty="0"/>
              <a:t>SQL Statements Execution</a:t>
            </a:r>
            <a:r>
              <a:rPr lang="en-US" sz="2400" dirty="0">
                <a:solidFill>
                  <a:srgbClr val="7030A0"/>
                </a:solidFill>
              </a:rPr>
              <a:t>: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214282" y="642918"/>
            <a:ext cx="864399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400" u="sng" dirty="0">
                <a:solidFill>
                  <a:schemeClr val="bg1">
                    <a:lumMod val="10000"/>
                  </a:schemeClr>
                </a:solidFill>
              </a:rPr>
              <a:t>The following are different ways to execute any SQL Statements :</a:t>
            </a:r>
          </a:p>
          <a:p>
            <a:pPr algn="l" rtl="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Click on </a:t>
            </a:r>
            <a:r>
              <a:rPr lang="en-US" sz="2400" u="sng" dirty="0">
                <a:solidFill>
                  <a:srgbClr val="C00000"/>
                </a:solidFill>
              </a:rPr>
              <a:t>Execute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icon from SQL editor toolbar, as shown below.</a:t>
            </a:r>
          </a:p>
          <a:p>
            <a:pPr algn="l" rtl="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From Query menu, Choose </a:t>
            </a:r>
            <a:r>
              <a:rPr lang="en-US" sz="2400" u="sng" dirty="0">
                <a:solidFill>
                  <a:srgbClr val="C00000"/>
                </a:solidFill>
              </a:rPr>
              <a:t>Execute </a:t>
            </a:r>
            <a:endParaRPr lang="en-US" sz="2400" dirty="0"/>
          </a:p>
          <a:p>
            <a:pPr algn="l" rtl="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Press on </a:t>
            </a:r>
            <a:r>
              <a:rPr lang="en-US" sz="2400" u="sng" dirty="0">
                <a:solidFill>
                  <a:srgbClr val="C00000"/>
                </a:solidFill>
              </a:rPr>
              <a:t>F5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From Keyboard. </a:t>
            </a:r>
            <a:endParaRPr lang="ar-SA" sz="2400" dirty="0">
              <a:solidFill>
                <a:schemeClr val="bg1">
                  <a:lumMod val="10000"/>
                </a:schemeClr>
              </a:solidFill>
            </a:endParaRPr>
          </a:p>
          <a:p>
            <a:pPr algn="l" rtl="0"/>
            <a:endParaRPr lang="ar-SA" b="1" dirty="0"/>
          </a:p>
          <a:p>
            <a:pPr algn="l" rtl="0"/>
            <a:endParaRPr lang="ar-SA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0692" y="3140968"/>
            <a:ext cx="6143636" cy="302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رابط كسهم مستقيم 21"/>
          <p:cNvCxnSpPr/>
          <p:nvPr/>
        </p:nvCxnSpPr>
        <p:spPr>
          <a:xfrm flipH="1" flipV="1">
            <a:off x="4452526" y="5719030"/>
            <a:ext cx="642942" cy="2143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ستطيل مستدير الزوايا 22"/>
          <p:cNvSpPr/>
          <p:nvPr/>
        </p:nvSpPr>
        <p:spPr>
          <a:xfrm>
            <a:off x="5166906" y="5792424"/>
            <a:ext cx="1944216" cy="7124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Message</a:t>
            </a:r>
            <a:r>
              <a:rPr lang="en-US" sz="1600" b="1" dirty="0">
                <a:solidFill>
                  <a:srgbClr val="091625"/>
                </a:solidFill>
              </a:rPr>
              <a:t>: Displays the execution’s result.</a:t>
            </a:r>
            <a:endParaRPr lang="ar-SA" sz="1600" b="1" dirty="0">
              <a:solidFill>
                <a:srgbClr val="0916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5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76200"/>
            <a:ext cx="8482042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</a:rPr>
              <a:t>        Warning: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876" y="2285992"/>
            <a:ext cx="7677223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رابط كسهم مستقيم 10"/>
          <p:cNvCxnSpPr/>
          <p:nvPr/>
        </p:nvCxnSpPr>
        <p:spPr>
          <a:xfrm rot="5400000" flipH="1" flipV="1">
            <a:off x="3104949" y="5105227"/>
            <a:ext cx="64807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مستطيل مستدير الزوايا 11"/>
          <p:cNvSpPr/>
          <p:nvPr/>
        </p:nvSpPr>
        <p:spPr>
          <a:xfrm>
            <a:off x="2928125" y="5429264"/>
            <a:ext cx="1071570" cy="3571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rgbClr val="091625"/>
                </a:solidFill>
              </a:rPr>
              <a:t>Error </a:t>
            </a:r>
            <a:endParaRPr lang="ar-SA" sz="1600" b="1" dirty="0">
              <a:solidFill>
                <a:srgbClr val="091625"/>
              </a:solidFill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357158" y="862596"/>
            <a:ext cx="821537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2"/>
                </a:solidFill>
              </a:rPr>
              <a:t>Don’t repeat the same instruction more than once.</a:t>
            </a:r>
          </a:p>
          <a:p>
            <a:pPr algn="l" rtl="0"/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For example, when you writing the create statement for  a database with the same name, it results an error because there is already database with the same name.</a:t>
            </a:r>
            <a:endParaRPr lang="ar-SA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026" name="Picture 2" descr="C:\Users\Arwa\Pictures\exclamation-mark-stop-concept-raised-hand-sign-painted-palm-isolated-white-background-34637295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97048" y="2501"/>
            <a:ext cx="950959" cy="12662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What is the Database</a:t>
            </a:r>
            <a:endParaRPr lang="ar-SA" b="1" dirty="0"/>
          </a:p>
        </p:txBody>
      </p:sp>
      <p:sp>
        <p:nvSpPr>
          <p:cNvPr id="8197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altLang="ar-S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ar-SA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database is collection of related data that it can easily be accessed, managed, and updated.</a:t>
            </a:r>
          </a:p>
        </p:txBody>
      </p:sp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08541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8786842" cy="525463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sz="2400" b="1" dirty="0"/>
              <a:t>To save SQL Query:</a:t>
            </a:r>
          </a:p>
        </p:txBody>
      </p:sp>
      <p:sp>
        <p:nvSpPr>
          <p:cNvPr id="19" name="مربع نص 18"/>
          <p:cNvSpPr txBox="1"/>
          <p:nvPr/>
        </p:nvSpPr>
        <p:spPr>
          <a:xfrm>
            <a:off x="214282" y="642918"/>
            <a:ext cx="8643998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000" u="sng" dirty="0">
                <a:solidFill>
                  <a:schemeClr val="bg1">
                    <a:lumMod val="10000"/>
                  </a:schemeClr>
                </a:solidFill>
              </a:rPr>
              <a:t>The following are different ways to save SQL Query:</a:t>
            </a:r>
          </a:p>
          <a:p>
            <a:pPr algn="l" rtl="0">
              <a:buFont typeface="Wingdings" pitchFamily="2" charset="2"/>
              <a:buChar char="ü"/>
            </a:pPr>
            <a:r>
              <a:rPr lang="en-US" sz="2400" u="sng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u="sng" dirty="0">
                <a:solidFill>
                  <a:srgbClr val="091625"/>
                </a:solidFill>
              </a:rPr>
              <a:t>R</a:t>
            </a:r>
            <a:r>
              <a:rPr lang="en-US" sz="2000" dirty="0">
                <a:solidFill>
                  <a:srgbClr val="091625"/>
                </a:solidFill>
              </a:rPr>
              <a:t>ight click on the created database’s name and choose </a:t>
            </a:r>
            <a:r>
              <a:rPr lang="en-US" sz="2000" u="sng" dirty="0">
                <a:solidFill>
                  <a:srgbClr val="C00000"/>
                </a:solidFill>
              </a:rPr>
              <a:t>Save </a:t>
            </a:r>
            <a:r>
              <a:rPr lang="en-US" sz="2000" u="sng" dirty="0" err="1">
                <a:solidFill>
                  <a:srgbClr val="C00000"/>
                </a:solidFill>
              </a:rPr>
              <a:t>SqlQuery</a:t>
            </a:r>
            <a:r>
              <a:rPr lang="en-US" sz="2000" dirty="0">
                <a:solidFill>
                  <a:srgbClr val="091625"/>
                </a:solidFill>
              </a:rPr>
              <a:t>, as shown below.</a:t>
            </a:r>
          </a:p>
          <a:p>
            <a:pPr algn="l" rtl="0">
              <a:buFont typeface="Wingdings" pitchFamily="2" charset="2"/>
              <a:buChar char="ü"/>
            </a:pPr>
            <a:r>
              <a:rPr lang="en-US" sz="2000" dirty="0">
                <a:solidFill>
                  <a:srgbClr val="091625"/>
                </a:solidFill>
              </a:rPr>
              <a:t>From [File] menu choose </a:t>
            </a:r>
            <a:r>
              <a:rPr lang="en-US" sz="2000" u="sng" dirty="0">
                <a:solidFill>
                  <a:srgbClr val="C00000"/>
                </a:solidFill>
              </a:rPr>
              <a:t>Save </a:t>
            </a:r>
            <a:r>
              <a:rPr lang="en-US" sz="2000" u="sng" dirty="0" err="1">
                <a:solidFill>
                  <a:srgbClr val="C00000"/>
                </a:solidFill>
              </a:rPr>
              <a:t>SqlQuery</a:t>
            </a:r>
            <a:endParaRPr lang="en-US" sz="2000" u="sng" dirty="0">
              <a:solidFill>
                <a:srgbClr val="C00000"/>
              </a:solidFill>
            </a:endParaRPr>
          </a:p>
          <a:p>
            <a:pPr algn="l" rtl="0">
              <a:buFont typeface="Wingdings" pitchFamily="2" charset="2"/>
              <a:buChar char="ü"/>
            </a:pPr>
            <a:r>
              <a:rPr lang="en-US" sz="2000" dirty="0">
                <a:solidFill>
                  <a:srgbClr val="091625"/>
                </a:solidFill>
              </a:rPr>
              <a:t>Press on </a:t>
            </a:r>
            <a:r>
              <a:rPr lang="en-US" sz="2000" u="sng" dirty="0" err="1">
                <a:solidFill>
                  <a:srgbClr val="C00000"/>
                </a:solidFill>
              </a:rPr>
              <a:t>Ctrl+s</a:t>
            </a:r>
            <a:r>
              <a:rPr lang="en-US" sz="2000" dirty="0">
                <a:solidFill>
                  <a:srgbClr val="091625"/>
                </a:solidFill>
              </a:rPr>
              <a:t> From the keyboard </a:t>
            </a:r>
            <a:endParaRPr lang="ar-SA" sz="2000" dirty="0">
              <a:solidFill>
                <a:srgbClr val="091625"/>
              </a:solidFill>
            </a:endParaRPr>
          </a:p>
          <a:p>
            <a:pPr algn="l" rtl="0"/>
            <a:endParaRPr lang="ar-SA" b="1" dirty="0">
              <a:solidFill>
                <a:srgbClr val="091625"/>
              </a:solidFill>
            </a:endParaRPr>
          </a:p>
          <a:p>
            <a:pPr algn="l" rtl="0"/>
            <a:endParaRPr lang="ar-SA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34" y="2386091"/>
            <a:ext cx="7819562" cy="411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رابط كسهم مستقيم 10"/>
          <p:cNvCxnSpPr/>
          <p:nvPr/>
        </p:nvCxnSpPr>
        <p:spPr>
          <a:xfrm flipV="1">
            <a:off x="2786050" y="2989587"/>
            <a:ext cx="540423" cy="2537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004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2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200"/>
            <a:ext cx="8786842" cy="525463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sz="2400" b="1" dirty="0"/>
              <a:t>To save SQL Query</a:t>
            </a:r>
            <a:r>
              <a:rPr lang="en-US" sz="2400" b="1" dirty="0">
                <a:sym typeface="Wingdings" pitchFamily="2" charset="2"/>
              </a:rPr>
              <a:t>: (cont…)</a:t>
            </a:r>
            <a:endParaRPr lang="en-US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9389" y="795564"/>
            <a:ext cx="5693520" cy="367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رابط كسهم مستقيم 7"/>
          <p:cNvCxnSpPr/>
          <p:nvPr/>
        </p:nvCxnSpPr>
        <p:spPr>
          <a:xfrm>
            <a:off x="2078083" y="1069880"/>
            <a:ext cx="1718032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شكل بيضاوي 11"/>
          <p:cNvSpPr/>
          <p:nvPr/>
        </p:nvSpPr>
        <p:spPr>
          <a:xfrm>
            <a:off x="3796115" y="960154"/>
            <a:ext cx="775885" cy="2743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70" tIns="35035" rIns="70070" bIns="35035" rtlCol="1" anchor="ctr"/>
          <a:lstStyle/>
          <a:p>
            <a:pPr algn="ctr"/>
            <a:endParaRPr lang="ar-SA"/>
          </a:p>
        </p:txBody>
      </p:sp>
      <p:sp>
        <p:nvSpPr>
          <p:cNvPr id="13" name="مستطيل 12"/>
          <p:cNvSpPr/>
          <p:nvPr/>
        </p:nvSpPr>
        <p:spPr>
          <a:xfrm>
            <a:off x="692574" y="850427"/>
            <a:ext cx="1773452" cy="9326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0070" tIns="35035" rIns="70070" bIns="35035" rtlCol="1" anchor="ctr"/>
          <a:lstStyle/>
          <a:p>
            <a:pPr algn="ctr"/>
            <a:r>
              <a:rPr lang="en-US" b="1" dirty="0">
                <a:solidFill>
                  <a:srgbClr val="091625"/>
                </a:solidFill>
              </a:rPr>
              <a:t>Default Directory</a:t>
            </a:r>
            <a:endParaRPr lang="ar-SA" b="1" dirty="0">
              <a:solidFill>
                <a:srgbClr val="091625"/>
              </a:solidFill>
            </a:endParaRPr>
          </a:p>
        </p:txBody>
      </p:sp>
      <p:cxnSp>
        <p:nvCxnSpPr>
          <p:cNvPr id="14" name="رابط كسهم مستقيم 13"/>
          <p:cNvCxnSpPr/>
          <p:nvPr/>
        </p:nvCxnSpPr>
        <p:spPr>
          <a:xfrm flipV="1">
            <a:off x="2743128" y="4032495"/>
            <a:ext cx="1662611" cy="548632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شكل بيضاوي 14"/>
          <p:cNvSpPr/>
          <p:nvPr/>
        </p:nvSpPr>
        <p:spPr>
          <a:xfrm>
            <a:off x="4461159" y="3922769"/>
            <a:ext cx="775885" cy="2743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70" tIns="35035" rIns="70070" bIns="35035" rtlCol="1" anchor="ctr"/>
          <a:lstStyle/>
          <a:p>
            <a:pPr algn="ctr"/>
            <a:endParaRPr lang="ar-SA"/>
          </a:p>
        </p:txBody>
      </p:sp>
      <p:sp>
        <p:nvSpPr>
          <p:cNvPr id="16" name="مستطيل 15"/>
          <p:cNvSpPr/>
          <p:nvPr/>
        </p:nvSpPr>
        <p:spPr>
          <a:xfrm>
            <a:off x="1246777" y="4416538"/>
            <a:ext cx="1440930" cy="7132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0070" tIns="35035" rIns="70070" bIns="35035" rtlCol="1" anchor="ctr"/>
          <a:lstStyle/>
          <a:p>
            <a:pPr algn="ctr"/>
            <a:r>
              <a:rPr lang="en-US" b="1" dirty="0">
                <a:solidFill>
                  <a:srgbClr val="091625"/>
                </a:solidFill>
              </a:rPr>
              <a:t>File name</a:t>
            </a:r>
            <a:endParaRPr lang="ar-SA" b="1" dirty="0">
              <a:solidFill>
                <a:srgbClr val="091625"/>
              </a:solidFill>
            </a:endParaRPr>
          </a:p>
        </p:txBody>
      </p:sp>
      <p:sp>
        <p:nvSpPr>
          <p:cNvPr id="17" name="مستطيل 16"/>
          <p:cNvSpPr/>
          <p:nvPr/>
        </p:nvSpPr>
        <p:spPr>
          <a:xfrm>
            <a:off x="4294898" y="5074897"/>
            <a:ext cx="1108407" cy="5486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0070" tIns="35035" rIns="70070" bIns="35035" rtlCol="1" anchor="ctr"/>
          <a:lstStyle/>
          <a:p>
            <a:pPr algn="ctr"/>
            <a:r>
              <a:rPr lang="en-US" b="1" dirty="0">
                <a:solidFill>
                  <a:srgbClr val="091625"/>
                </a:solidFill>
              </a:rPr>
              <a:t>File type</a:t>
            </a:r>
            <a:endParaRPr lang="ar-SA" b="1" dirty="0">
              <a:solidFill>
                <a:srgbClr val="091625"/>
              </a:solidFill>
            </a:endParaRPr>
          </a:p>
        </p:txBody>
      </p:sp>
      <p:cxnSp>
        <p:nvCxnSpPr>
          <p:cNvPr id="18" name="رابط كسهم مستقيم 17"/>
          <p:cNvCxnSpPr/>
          <p:nvPr/>
        </p:nvCxnSpPr>
        <p:spPr>
          <a:xfrm flipV="1">
            <a:off x="4904522" y="4471401"/>
            <a:ext cx="0" cy="60349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شكل بيضاوي 19"/>
          <p:cNvSpPr/>
          <p:nvPr/>
        </p:nvSpPr>
        <p:spPr>
          <a:xfrm>
            <a:off x="4572000" y="4197085"/>
            <a:ext cx="775885" cy="2743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70" tIns="35035" rIns="70070" bIns="35035"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21339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26"/>
          <p:cNvSpPr>
            <a:spLocks noChangeArrowheads="1"/>
          </p:cNvSpPr>
          <p:nvPr/>
        </p:nvSpPr>
        <p:spPr bwMode="auto">
          <a:xfrm rot="10800000" flipV="1">
            <a:off x="-36512" y="5805264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3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28" y="5301208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990" y="214290"/>
            <a:ext cx="8696356" cy="525463"/>
          </a:xfrm>
        </p:spPr>
        <p:txBody>
          <a:bodyPr>
            <a:noAutofit/>
          </a:bodyPr>
          <a:lstStyle/>
          <a:p>
            <a:r>
              <a:rPr lang="en-US" sz="4400" dirty="0"/>
              <a:t>2.Create Table command in SQL :</a:t>
            </a:r>
            <a:endParaRPr lang="en-US" sz="4400" dirty="0">
              <a:solidFill>
                <a:srgbClr val="7030A0"/>
              </a:solidFill>
            </a:endParaRPr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42780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Create Table:</a:t>
            </a: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>
              <a:defRPr/>
            </a:pPr>
            <a:r>
              <a:rPr lang="en-US" sz="2400" b="1" dirty="0">
                <a:solidFill>
                  <a:srgbClr val="C00000"/>
                </a:solidFill>
              </a:rPr>
              <a:t>Ex: </a:t>
            </a:r>
          </a:p>
          <a:p>
            <a:pPr algn="l" rtl="0">
              <a:defRPr/>
            </a:pPr>
            <a:r>
              <a:rPr lang="en-US" sz="2000" b="1" dirty="0">
                <a:solidFill>
                  <a:srgbClr val="091625"/>
                </a:solidFill>
              </a:rPr>
              <a:t>CREATE  TABLE  </a:t>
            </a:r>
            <a:r>
              <a:rPr lang="en-US" sz="2000" dirty="0">
                <a:solidFill>
                  <a:srgbClr val="091625"/>
                </a:solidFill>
              </a:rPr>
              <a:t>department</a:t>
            </a:r>
          </a:p>
          <a:p>
            <a:pPr algn="l" rtl="0">
              <a:defRPr/>
            </a:pPr>
            <a:r>
              <a:rPr lang="en-US" sz="2000" dirty="0">
                <a:solidFill>
                  <a:srgbClr val="091625"/>
                </a:solidFill>
              </a:rPr>
              <a:t>(</a:t>
            </a:r>
            <a:r>
              <a:rPr lang="en-US" sz="2000" b="1" cap="all" dirty="0" err="1">
                <a:solidFill>
                  <a:srgbClr val="091625"/>
                </a:solidFill>
              </a:rPr>
              <a:t>department_</a:t>
            </a:r>
            <a:r>
              <a:rPr lang="en-US" sz="2000" b="1" dirty="0" err="1">
                <a:solidFill>
                  <a:srgbClr val="091625"/>
                </a:solidFill>
              </a:rPr>
              <a:t>id</a:t>
            </a:r>
            <a:r>
              <a:rPr lang="en-US" sz="2000" b="1" dirty="0">
                <a:solidFill>
                  <a:srgbClr val="091625"/>
                </a:solidFill>
              </a:rPr>
              <a:t>   </a:t>
            </a:r>
            <a:r>
              <a:rPr lang="en-US" sz="2000" dirty="0" err="1">
                <a:solidFill>
                  <a:srgbClr val="091625"/>
                </a:solidFill>
              </a:rPr>
              <a:t>int</a:t>
            </a:r>
            <a:r>
              <a:rPr lang="en-US" sz="2000" cap="all" dirty="0">
                <a:solidFill>
                  <a:srgbClr val="091625"/>
                </a:solidFill>
              </a:rPr>
              <a:t>, </a:t>
            </a:r>
          </a:p>
          <a:p>
            <a:pPr algn="l" rtl="0">
              <a:defRPr/>
            </a:pPr>
            <a:r>
              <a:rPr lang="en-US" sz="2000" b="1" cap="all" dirty="0" err="1">
                <a:solidFill>
                  <a:srgbClr val="091625"/>
                </a:solidFill>
              </a:rPr>
              <a:t>department_n</a:t>
            </a:r>
            <a:r>
              <a:rPr lang="en-US" sz="2000" b="1" dirty="0" err="1">
                <a:solidFill>
                  <a:srgbClr val="091625"/>
                </a:solidFill>
              </a:rPr>
              <a:t>ame</a:t>
            </a:r>
            <a:r>
              <a:rPr lang="en-US" sz="2000" dirty="0">
                <a:solidFill>
                  <a:srgbClr val="091625"/>
                </a:solidFill>
              </a:rPr>
              <a:t>  </a:t>
            </a:r>
            <a:r>
              <a:rPr lang="en-US" sz="2000" dirty="0" err="1">
                <a:solidFill>
                  <a:srgbClr val="091625"/>
                </a:solidFill>
              </a:rPr>
              <a:t>varchar</a:t>
            </a:r>
            <a:r>
              <a:rPr lang="en-US" sz="2000" dirty="0">
                <a:solidFill>
                  <a:srgbClr val="091625"/>
                </a:solidFill>
              </a:rPr>
              <a:t>(255)</a:t>
            </a:r>
            <a:r>
              <a:rPr lang="en-US" sz="2000" cap="all" dirty="0">
                <a:solidFill>
                  <a:srgbClr val="091625"/>
                </a:solidFill>
              </a:rPr>
              <a:t>, </a:t>
            </a:r>
            <a:r>
              <a:rPr lang="en-US" sz="2000" dirty="0">
                <a:solidFill>
                  <a:srgbClr val="091625"/>
                </a:solidFill>
              </a:rPr>
              <a:t> </a:t>
            </a:r>
          </a:p>
          <a:p>
            <a:pPr algn="l" rtl="0">
              <a:defRPr/>
            </a:pPr>
            <a:r>
              <a:rPr lang="en-US" sz="2000" b="1" cap="all" dirty="0" err="1">
                <a:solidFill>
                  <a:srgbClr val="091625"/>
                </a:solidFill>
              </a:rPr>
              <a:t>d</a:t>
            </a:r>
            <a:r>
              <a:rPr lang="en-US" sz="2000" b="1" dirty="0" err="1">
                <a:solidFill>
                  <a:srgbClr val="091625"/>
                </a:solidFill>
              </a:rPr>
              <a:t>ate</a:t>
            </a:r>
            <a:r>
              <a:rPr lang="en-US" sz="2000" b="1" cap="all" dirty="0" err="1">
                <a:solidFill>
                  <a:srgbClr val="091625"/>
                </a:solidFill>
              </a:rPr>
              <a:t>_</a:t>
            </a:r>
            <a:r>
              <a:rPr lang="en-US" sz="2000" b="1" dirty="0" err="1">
                <a:solidFill>
                  <a:srgbClr val="091625"/>
                </a:solidFill>
              </a:rPr>
              <a:t>of_</a:t>
            </a:r>
            <a:r>
              <a:rPr lang="en-US" sz="2000" b="1" cap="all" dirty="0" err="1">
                <a:solidFill>
                  <a:srgbClr val="091625"/>
                </a:solidFill>
              </a:rPr>
              <a:t>w</a:t>
            </a:r>
            <a:r>
              <a:rPr lang="en-US" sz="2000" b="1" dirty="0" err="1">
                <a:solidFill>
                  <a:srgbClr val="091625"/>
                </a:solidFill>
              </a:rPr>
              <a:t>ork</a:t>
            </a:r>
            <a:r>
              <a:rPr lang="en-US" sz="2000" dirty="0">
                <a:solidFill>
                  <a:srgbClr val="091625"/>
                </a:solidFill>
              </a:rPr>
              <a:t>   date)</a:t>
            </a:r>
          </a:p>
        </p:txBody>
      </p:sp>
      <p:sp>
        <p:nvSpPr>
          <p:cNvPr id="15" name="Rectangle 4"/>
          <p:cNvSpPr/>
          <p:nvPr/>
        </p:nvSpPr>
        <p:spPr>
          <a:xfrm>
            <a:off x="2643174" y="1130286"/>
            <a:ext cx="4786312" cy="2308324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l" rtl="0"/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/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table_name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column_name1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data_type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column_name2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data_type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column_name3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data_type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....</a:t>
            </a:r>
          </a:p>
          <a:p>
            <a:pPr algn="l" rtl="0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" y="0"/>
            <a:ext cx="886438" cy="11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4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0"/>
          <p:cNvPicPr>
            <a:picLocks noChangeAspect="1" noChangeArrowheads="1"/>
          </p:cNvPicPr>
          <p:nvPr/>
        </p:nvPicPr>
        <p:blipFill>
          <a:blip r:embed="rId2"/>
          <a:srcRect l="5625" t="2500" r="75625" b="51667"/>
          <a:stretch>
            <a:fillRect/>
          </a:stretch>
        </p:blipFill>
        <p:spPr bwMode="auto">
          <a:xfrm>
            <a:off x="357158" y="2217377"/>
            <a:ext cx="3929063" cy="3929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عنصر نائب للمحتوى 2"/>
          <p:cNvSpPr txBox="1">
            <a:spLocks/>
          </p:cNvSpPr>
          <p:nvPr/>
        </p:nvSpPr>
        <p:spPr>
          <a:xfrm>
            <a:off x="0" y="188640"/>
            <a:ext cx="8929718" cy="2016224"/>
          </a:xfrm>
          <a:prstGeom prst="rect">
            <a:avLst/>
          </a:prstGeom>
        </p:spPr>
        <p:txBody>
          <a:bodyPr vert="horz" lIns="182870" tIns="91435" rIns="91435" bIns="45717">
            <a:normAutofit fontScale="85000" lnSpcReduction="20000"/>
          </a:bodyPr>
          <a:lstStyle/>
          <a:p>
            <a:pPr indent="-265161" algn="ctr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800" b="1" dirty="0">
                <a:solidFill>
                  <a:srgbClr val="FF0000"/>
                </a:solidFill>
              </a:rPr>
              <a:t>            Warning: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en-US" sz="2600" b="1" dirty="0">
              <a:solidFill>
                <a:srgbClr val="091625"/>
              </a:solidFill>
            </a:endParaRP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en-US" sz="2600" b="1" dirty="0">
              <a:solidFill>
                <a:srgbClr val="091625"/>
              </a:solidFill>
            </a:endParaRP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buFont typeface="Wingdings" pitchFamily="2" charset="2"/>
              <a:buChar char="Ø"/>
              <a:defRPr/>
            </a:pPr>
            <a:r>
              <a:rPr lang="en-US" sz="2600" b="1" dirty="0">
                <a:solidFill>
                  <a:srgbClr val="091625"/>
                </a:solidFill>
              </a:rPr>
              <a:t>Before creating a table, You must specify the required database (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the database that you want to create a table inside of it)</a:t>
            </a:r>
            <a:r>
              <a:rPr lang="en-US" sz="2600" b="1" dirty="0">
                <a:solidFill>
                  <a:srgbClr val="091625"/>
                </a:solidFill>
              </a:rPr>
              <a:t>.</a:t>
            </a: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r>
              <a:rPr lang="en-US" sz="2600" b="1" u="sng" dirty="0">
                <a:solidFill>
                  <a:srgbClr val="C00000"/>
                </a:solidFill>
              </a:rPr>
              <a:t>There are two ways to specify your database: </a:t>
            </a:r>
            <a:endParaRPr lang="ar-SA" sz="2600" u="sng" dirty="0">
              <a:solidFill>
                <a:srgbClr val="C00000"/>
              </a:solidFill>
            </a:endParaRPr>
          </a:p>
          <a:p>
            <a:pPr indent="-265161" algn="l" rtl="0">
              <a:spcBef>
                <a:spcPts val="250"/>
              </a:spcBef>
              <a:buClr>
                <a:schemeClr val="accent1"/>
              </a:buClr>
              <a:buSzPct val="80000"/>
              <a:defRPr/>
            </a:pPr>
            <a:endParaRPr lang="ar-SA" sz="3200" b="1" u="sng" dirty="0">
              <a:solidFill>
                <a:srgbClr val="0000FF"/>
              </a:solidFill>
              <a:latin typeface="Georgia"/>
            </a:endParaRPr>
          </a:p>
        </p:txBody>
      </p:sp>
      <p:cxnSp>
        <p:nvCxnSpPr>
          <p:cNvPr id="23" name="رابط مستقيم 22"/>
          <p:cNvCxnSpPr/>
          <p:nvPr/>
        </p:nvCxnSpPr>
        <p:spPr>
          <a:xfrm rot="5400000" flipH="1" flipV="1">
            <a:off x="2501092" y="4071148"/>
            <a:ext cx="4000528" cy="158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شكل بيضاوي 26"/>
          <p:cNvSpPr/>
          <p:nvPr/>
        </p:nvSpPr>
        <p:spPr>
          <a:xfrm>
            <a:off x="1214414" y="3146071"/>
            <a:ext cx="1785950" cy="9326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070" tIns="35035" rIns="70070" bIns="35035" rtlCol="1" anchor="ctr"/>
          <a:lstStyle/>
          <a:p>
            <a:pPr algn="ctr"/>
            <a:endParaRPr lang="ar-SA"/>
          </a:p>
        </p:txBody>
      </p:sp>
      <p:cxnSp>
        <p:nvCxnSpPr>
          <p:cNvPr id="28" name="رابط كسهم مستقيم 27"/>
          <p:cNvCxnSpPr/>
          <p:nvPr/>
        </p:nvCxnSpPr>
        <p:spPr>
          <a:xfrm rot="16200000" flipH="1">
            <a:off x="2500298" y="4146203"/>
            <a:ext cx="1857388" cy="4286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مستطيل 28"/>
          <p:cNvSpPr/>
          <p:nvPr/>
        </p:nvSpPr>
        <p:spPr>
          <a:xfrm>
            <a:off x="1500166" y="5289211"/>
            <a:ext cx="2500329" cy="10687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0070" tIns="35035" rIns="70070" bIns="35035" rtlCol="1" anchor="ctr"/>
          <a:lstStyle/>
          <a:p>
            <a:pPr algn="ctr"/>
            <a:r>
              <a:rPr lang="en-US" b="1" dirty="0">
                <a:solidFill>
                  <a:srgbClr val="091625"/>
                </a:solidFill>
              </a:rPr>
              <a:t>Choose the name of your created database from SQL editor bar</a:t>
            </a:r>
            <a:endParaRPr lang="ar-SA" sz="1400" b="1" dirty="0">
              <a:solidFill>
                <a:srgbClr val="091625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/>
          <a:srcRect t="2548" r="16785" b="58116"/>
          <a:stretch>
            <a:fillRect/>
          </a:stretch>
        </p:blipFill>
        <p:spPr bwMode="auto">
          <a:xfrm>
            <a:off x="4572000" y="2217377"/>
            <a:ext cx="4357718" cy="330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رابط كسهم مستقيم 35"/>
          <p:cNvCxnSpPr/>
          <p:nvPr/>
        </p:nvCxnSpPr>
        <p:spPr>
          <a:xfrm rot="16200000" flipH="1">
            <a:off x="6000760" y="3717575"/>
            <a:ext cx="1428760" cy="11430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مستطيل 36"/>
          <p:cNvSpPr/>
          <p:nvPr/>
        </p:nvSpPr>
        <p:spPr>
          <a:xfrm>
            <a:off x="6357950" y="5074897"/>
            <a:ext cx="2376346" cy="10424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0070" tIns="35035" rIns="70070" bIns="35035"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  SQL statement:</a:t>
            </a:r>
            <a:endParaRPr lang="en-US" b="1" dirty="0">
              <a:solidFill>
                <a:srgbClr val="091625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USE </a:t>
            </a:r>
            <a:r>
              <a:rPr lang="en-US" b="1" dirty="0">
                <a:solidFill>
                  <a:srgbClr val="091625"/>
                </a:solidFill>
              </a:rPr>
              <a:t> </a:t>
            </a:r>
            <a:r>
              <a:rPr lang="en-US" b="1" dirty="0" err="1">
                <a:solidFill>
                  <a:srgbClr val="091625"/>
                </a:solidFill>
              </a:rPr>
              <a:t>Database_name</a:t>
            </a:r>
            <a:endParaRPr lang="en-US" b="1" dirty="0">
              <a:solidFill>
                <a:srgbClr val="091625"/>
              </a:solidFill>
            </a:endParaRPr>
          </a:p>
        </p:txBody>
      </p:sp>
      <p:pic>
        <p:nvPicPr>
          <p:cNvPr id="13" name="Picture 2" descr="C:\Users\Arwa\Pictures\exclamation-mark-stop-concept-raised-hand-sign-painted-palm-isolated-white-background-3463729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r="8894"/>
          <a:stretch/>
        </p:blipFill>
        <p:spPr bwMode="auto">
          <a:xfrm>
            <a:off x="3049536" y="-66037"/>
            <a:ext cx="950959" cy="9261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30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pPr lvl="0" rtl="1">
              <a:defRPr/>
            </a:pPr>
            <a:r>
              <a:rPr lang="en-US" dirty="0"/>
              <a:t>Create a table: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endParaRPr lang="en-US" sz="2000" b="1" dirty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91625"/>
              </a:solidFill>
            </a:endParaRPr>
          </a:p>
          <a:p>
            <a:endParaRPr lang="ar-SA" sz="2000" b="1" dirty="0">
              <a:solidFill>
                <a:srgbClr val="091625"/>
              </a:solidFill>
            </a:endParaRPr>
          </a:p>
          <a:p>
            <a:endParaRPr lang="ar-SA" dirty="0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/>
          <a:srcRect l="4597" t="7500" r="58216" b="39803"/>
          <a:stretch>
            <a:fillRect/>
          </a:stretch>
        </p:blipFill>
        <p:spPr bwMode="auto">
          <a:xfrm>
            <a:off x="3571900" y="2071678"/>
            <a:ext cx="5286380" cy="3571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/>
          <a:srcRect l="5625" t="2500" r="75625" b="51667"/>
          <a:stretch>
            <a:fillRect/>
          </a:stretch>
        </p:blipFill>
        <p:spPr bwMode="auto">
          <a:xfrm>
            <a:off x="285720" y="1071546"/>
            <a:ext cx="3929063" cy="3929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شكل بيضاوي 12"/>
          <p:cNvSpPr/>
          <p:nvPr/>
        </p:nvSpPr>
        <p:spPr>
          <a:xfrm>
            <a:off x="0" y="785794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1</a:t>
            </a:r>
            <a:endParaRPr lang="ar-SA" sz="2400" b="1" dirty="0"/>
          </a:p>
        </p:txBody>
      </p:sp>
      <p:sp>
        <p:nvSpPr>
          <p:cNvPr id="16" name="شكل بيضاوي 15"/>
          <p:cNvSpPr/>
          <p:nvPr/>
        </p:nvSpPr>
        <p:spPr>
          <a:xfrm>
            <a:off x="4643438" y="1428736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2</a:t>
            </a:r>
            <a:endParaRPr lang="ar-SA" sz="2400" b="1" dirty="0"/>
          </a:p>
        </p:txBody>
      </p:sp>
      <p:sp>
        <p:nvSpPr>
          <p:cNvPr id="17" name="وسيلة شرح خطية 2 16"/>
          <p:cNvSpPr/>
          <p:nvPr/>
        </p:nvSpPr>
        <p:spPr>
          <a:xfrm>
            <a:off x="5786446" y="2500306"/>
            <a:ext cx="714375" cy="3603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002"/>
              <a:gd name="adj6" fmla="val -138095"/>
            </a:avLst>
          </a:prstGeom>
          <a:noFill/>
          <a:ln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1234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26"/>
          <p:cNvSpPr>
            <a:spLocks noChangeArrowheads="1"/>
          </p:cNvSpPr>
          <p:nvPr/>
        </p:nvSpPr>
        <p:spPr bwMode="auto">
          <a:xfrm rot="10800000" flipV="1">
            <a:off x="-36512" y="573325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6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36" y="522920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Display the created Database:</a:t>
            </a:r>
            <a:endParaRPr lang="en-US" dirty="0"/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42656" t="22500" r="18906" b="30833"/>
          <a:stretch>
            <a:fillRect/>
          </a:stretch>
        </p:blipFill>
        <p:spPr bwMode="auto">
          <a:xfrm>
            <a:off x="2000232" y="1643050"/>
            <a:ext cx="5857886" cy="4000528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مستطيل 8"/>
          <p:cNvSpPr/>
          <p:nvPr/>
        </p:nvSpPr>
        <p:spPr>
          <a:xfrm>
            <a:off x="357158" y="1857364"/>
            <a:ext cx="1785950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Click on Refresh  Button</a:t>
            </a:r>
            <a:endParaRPr lang="ar-SA" b="1" dirty="0"/>
          </a:p>
        </p:txBody>
      </p:sp>
      <p:sp>
        <p:nvSpPr>
          <p:cNvPr id="12" name="مستطيل 11"/>
          <p:cNvSpPr/>
          <p:nvPr/>
        </p:nvSpPr>
        <p:spPr>
          <a:xfrm>
            <a:off x="285720" y="3000372"/>
            <a:ext cx="1785950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Select [SQL server]</a:t>
            </a:r>
            <a:endParaRPr lang="ar-SA" b="1" dirty="0"/>
          </a:p>
        </p:txBody>
      </p:sp>
      <p:sp>
        <p:nvSpPr>
          <p:cNvPr id="13" name="شكل بيضاوي 12"/>
          <p:cNvSpPr/>
          <p:nvPr/>
        </p:nvSpPr>
        <p:spPr>
          <a:xfrm>
            <a:off x="142876" y="2714620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1</a:t>
            </a:r>
            <a:endParaRPr lang="ar-SA" sz="2400" b="1" dirty="0"/>
          </a:p>
        </p:txBody>
      </p:sp>
      <p:sp>
        <p:nvSpPr>
          <p:cNvPr id="15" name="شكل بيضاوي 14"/>
          <p:cNvSpPr/>
          <p:nvPr/>
        </p:nvSpPr>
        <p:spPr>
          <a:xfrm>
            <a:off x="214282" y="1357298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2</a:t>
            </a:r>
            <a:endParaRPr lang="ar-SA" sz="2400" b="1" dirty="0"/>
          </a:p>
        </p:txBody>
      </p:sp>
    </p:spTree>
    <p:extLst>
      <p:ext uri="{BB962C8B-B14F-4D97-AF65-F5344CB8AC3E}">
        <p14:creationId xmlns:p14="http://schemas.microsoft.com/office/powerpoint/2010/main" val="2951954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Display the created Table:</a:t>
            </a:r>
            <a:endParaRPr lang="en-US" dirty="0"/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42656" t="22500" r="18906" b="30833"/>
          <a:stretch>
            <a:fillRect/>
          </a:stretch>
        </p:blipFill>
        <p:spPr bwMode="auto">
          <a:xfrm>
            <a:off x="2357452" y="2285992"/>
            <a:ext cx="5857886" cy="4000528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مستطيل 8"/>
          <p:cNvSpPr/>
          <p:nvPr/>
        </p:nvSpPr>
        <p:spPr>
          <a:xfrm>
            <a:off x="714378" y="2500306"/>
            <a:ext cx="1785950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Click on Refresh  Button</a:t>
            </a:r>
            <a:endParaRPr lang="ar-SA" b="1" dirty="0"/>
          </a:p>
        </p:txBody>
      </p:sp>
      <p:sp>
        <p:nvSpPr>
          <p:cNvPr id="12" name="مستطيل 11"/>
          <p:cNvSpPr/>
          <p:nvPr/>
        </p:nvSpPr>
        <p:spPr>
          <a:xfrm>
            <a:off x="642940" y="3643314"/>
            <a:ext cx="1785950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Select [SQL server]</a:t>
            </a:r>
            <a:endParaRPr lang="ar-SA" b="1" dirty="0"/>
          </a:p>
        </p:txBody>
      </p:sp>
      <p:sp>
        <p:nvSpPr>
          <p:cNvPr id="13" name="شكل بيضاوي 12"/>
          <p:cNvSpPr/>
          <p:nvPr/>
        </p:nvSpPr>
        <p:spPr>
          <a:xfrm>
            <a:off x="500096" y="3357562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1</a:t>
            </a:r>
            <a:endParaRPr lang="ar-SA" sz="2400" b="1" dirty="0"/>
          </a:p>
        </p:txBody>
      </p:sp>
      <p:sp>
        <p:nvSpPr>
          <p:cNvPr id="15" name="شكل بيضاوي 14"/>
          <p:cNvSpPr/>
          <p:nvPr/>
        </p:nvSpPr>
        <p:spPr>
          <a:xfrm>
            <a:off x="571502" y="2000240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2</a:t>
            </a:r>
            <a:endParaRPr lang="ar-SA" sz="2400" b="1" dirty="0"/>
          </a:p>
        </p:txBody>
      </p:sp>
      <p:sp>
        <p:nvSpPr>
          <p:cNvPr id="11" name="مربع نص 10"/>
          <p:cNvSpPr txBox="1"/>
          <p:nvPr/>
        </p:nvSpPr>
        <p:spPr>
          <a:xfrm>
            <a:off x="428596" y="928670"/>
            <a:ext cx="814393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u="sng" dirty="0">
                <a:solidFill>
                  <a:srgbClr val="091625"/>
                </a:solidFill>
              </a:rPr>
              <a:t>There are two steps to view the Tables:</a:t>
            </a:r>
          </a:p>
          <a:p>
            <a:pPr algn="l" rtl="0"/>
            <a:r>
              <a:rPr lang="en-US" sz="2000" b="1" dirty="0">
                <a:solidFill>
                  <a:srgbClr val="091625"/>
                </a:solidFill>
              </a:rPr>
              <a:t>Step 1: After creating the Table, You have to Refresh the database, as following:</a:t>
            </a:r>
            <a:endParaRPr lang="ar-SA" sz="2000" b="1" dirty="0">
              <a:solidFill>
                <a:srgbClr val="0916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83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6"/>
          <p:cNvSpPr>
            <a:spLocks noChangeArrowheads="1"/>
          </p:cNvSpPr>
          <p:nvPr/>
        </p:nvSpPr>
        <p:spPr bwMode="auto">
          <a:xfrm rot="10800000" flipV="1">
            <a:off x="-36512" y="5805264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2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28" y="5301208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  <a:noFill/>
        </p:spPr>
        <p:txBody>
          <a:bodyPr>
            <a:noAutofit/>
          </a:bodyPr>
          <a:lstStyle/>
          <a:p>
            <a:r>
              <a:rPr lang="en-US" sz="3200" b="1" dirty="0"/>
              <a:t>Display the created Table: (cont…)</a:t>
            </a:r>
            <a:endParaRPr lang="en-US" sz="32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مستطيل 8"/>
          <p:cNvSpPr/>
          <p:nvPr/>
        </p:nvSpPr>
        <p:spPr>
          <a:xfrm>
            <a:off x="1000100" y="4102184"/>
            <a:ext cx="1785950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[Expand [Tables]</a:t>
            </a:r>
            <a:endParaRPr lang="ar-SA" b="1" dirty="0"/>
          </a:p>
        </p:txBody>
      </p:sp>
      <p:sp>
        <p:nvSpPr>
          <p:cNvPr id="12" name="مستطيل 11"/>
          <p:cNvSpPr/>
          <p:nvPr/>
        </p:nvSpPr>
        <p:spPr>
          <a:xfrm>
            <a:off x="857224" y="2887738"/>
            <a:ext cx="2071702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Choose the required database</a:t>
            </a:r>
            <a:endParaRPr lang="ar-SA" b="1" dirty="0"/>
          </a:p>
        </p:txBody>
      </p:sp>
      <p:sp>
        <p:nvSpPr>
          <p:cNvPr id="13" name="شكل بيضاوي 12"/>
          <p:cNvSpPr/>
          <p:nvPr/>
        </p:nvSpPr>
        <p:spPr>
          <a:xfrm>
            <a:off x="714380" y="2601986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1</a:t>
            </a:r>
            <a:endParaRPr lang="ar-SA" sz="2400" b="1" dirty="0"/>
          </a:p>
        </p:txBody>
      </p:sp>
      <p:sp>
        <p:nvSpPr>
          <p:cNvPr id="15" name="شكل بيضاوي 14"/>
          <p:cNvSpPr/>
          <p:nvPr/>
        </p:nvSpPr>
        <p:spPr>
          <a:xfrm>
            <a:off x="857224" y="3673556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2</a:t>
            </a:r>
            <a:endParaRPr lang="ar-SA" sz="2400" b="1" dirty="0"/>
          </a:p>
        </p:txBody>
      </p:sp>
      <p:sp>
        <p:nvSpPr>
          <p:cNvPr id="11" name="مربع نص 10"/>
          <p:cNvSpPr txBox="1"/>
          <p:nvPr/>
        </p:nvSpPr>
        <p:spPr>
          <a:xfrm>
            <a:off x="428596" y="928670"/>
            <a:ext cx="814393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091625"/>
                </a:solidFill>
              </a:rPr>
              <a:t>Step 2: Choose the required Table , as following:</a:t>
            </a:r>
            <a:endParaRPr lang="ar-SA" sz="2000" b="1" dirty="0">
              <a:solidFill>
                <a:srgbClr val="091625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 r="80605" b="17200"/>
          <a:stretch>
            <a:fillRect/>
          </a:stretch>
        </p:blipFill>
        <p:spPr bwMode="auto">
          <a:xfrm>
            <a:off x="2928926" y="1500174"/>
            <a:ext cx="3312368" cy="531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رابط كسهم مستقيم 16"/>
          <p:cNvCxnSpPr/>
          <p:nvPr/>
        </p:nvCxnSpPr>
        <p:spPr>
          <a:xfrm flipV="1">
            <a:off x="2786050" y="3530680"/>
            <a:ext cx="857256" cy="78581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شكل بيضاوي 17"/>
          <p:cNvSpPr/>
          <p:nvPr/>
        </p:nvSpPr>
        <p:spPr>
          <a:xfrm>
            <a:off x="3571868" y="3173490"/>
            <a:ext cx="936104" cy="2054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شكل بيضاوي 19"/>
          <p:cNvSpPr/>
          <p:nvPr/>
        </p:nvSpPr>
        <p:spPr>
          <a:xfrm>
            <a:off x="3500430" y="3459242"/>
            <a:ext cx="1440160" cy="2054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27" name="رابط كسهم مستقيم 26"/>
          <p:cNvCxnSpPr>
            <a:endCxn id="18" idx="2"/>
          </p:cNvCxnSpPr>
          <p:nvPr/>
        </p:nvCxnSpPr>
        <p:spPr>
          <a:xfrm>
            <a:off x="2928926" y="3244928"/>
            <a:ext cx="642942" cy="3129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مستطيل 34"/>
          <p:cNvSpPr/>
          <p:nvPr/>
        </p:nvSpPr>
        <p:spPr>
          <a:xfrm>
            <a:off x="6500826" y="2708920"/>
            <a:ext cx="2357454" cy="136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Choose the required Table by Right click on it and choose [</a:t>
            </a:r>
            <a:r>
              <a:rPr lang="en-US" b="1" dirty="0">
                <a:solidFill>
                  <a:srgbClr val="7030A0"/>
                </a:solidFill>
              </a:rPr>
              <a:t>Edit Top 200 Rows</a:t>
            </a:r>
            <a:r>
              <a:rPr lang="en-US" b="1" dirty="0"/>
              <a:t>]  </a:t>
            </a:r>
            <a:endParaRPr lang="ar-SA" b="1" dirty="0"/>
          </a:p>
        </p:txBody>
      </p:sp>
      <p:sp>
        <p:nvSpPr>
          <p:cNvPr id="36" name="شكل بيضاوي 35"/>
          <p:cNvSpPr/>
          <p:nvPr/>
        </p:nvSpPr>
        <p:spPr>
          <a:xfrm>
            <a:off x="6215074" y="2500306"/>
            <a:ext cx="357158" cy="6429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3</a:t>
            </a:r>
            <a:endParaRPr lang="ar-SA" sz="2400" b="1" dirty="0"/>
          </a:p>
        </p:txBody>
      </p:sp>
      <p:pic>
        <p:nvPicPr>
          <p:cNvPr id="19" name="صورة 18"/>
          <p:cNvPicPr/>
          <p:nvPr/>
        </p:nvPicPr>
        <p:blipFill>
          <a:blip r:embed="rId5"/>
          <a:srcRect l="9751" t="40576" r="74817" b="11434"/>
          <a:stretch>
            <a:fillRect/>
          </a:stretch>
        </p:blipFill>
        <p:spPr bwMode="auto">
          <a:xfrm>
            <a:off x="5214942" y="3929066"/>
            <a:ext cx="185738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رابط كسهم مستقيم 36"/>
          <p:cNvCxnSpPr/>
          <p:nvPr/>
        </p:nvCxnSpPr>
        <p:spPr>
          <a:xfrm rot="10800000">
            <a:off x="5072066" y="3857628"/>
            <a:ext cx="1500198" cy="21431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1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9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96356" cy="525463"/>
          </a:xfrm>
        </p:spPr>
        <p:txBody>
          <a:bodyPr>
            <a:noAutofit/>
          </a:bodyPr>
          <a:lstStyle/>
          <a:p>
            <a:r>
              <a:rPr lang="en-US" sz="3200" b="1" dirty="0"/>
              <a:t>Display the created Table:( cont…)</a:t>
            </a:r>
            <a:endParaRPr lang="en-US" sz="3200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0" y="0"/>
            <a:ext cx="1357290" cy="1142984"/>
          </a:xfrm>
        </p:spPr>
      </p:pic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428596" y="928670"/>
            <a:ext cx="814393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 typeface="Wingdings" pitchFamily="2" charset="2"/>
              <a:buChar char="Ø"/>
            </a:pPr>
            <a:r>
              <a:rPr lang="en-US" sz="2400" b="1" dirty="0">
                <a:solidFill>
                  <a:srgbClr val="091625"/>
                </a:solidFill>
              </a:rPr>
              <a:t>This is the result of display table process: </a:t>
            </a:r>
            <a:endParaRPr lang="ar-SA" sz="2400" b="1" dirty="0">
              <a:solidFill>
                <a:srgbClr val="091625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 t="2381" r="48891" b="58730"/>
          <a:stretch>
            <a:fillRect/>
          </a:stretch>
        </p:blipFill>
        <p:spPr bwMode="auto">
          <a:xfrm>
            <a:off x="1000100" y="2214554"/>
            <a:ext cx="6072197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5962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26"/>
          <p:cNvSpPr>
            <a:spLocks noChangeArrowheads="1"/>
          </p:cNvSpPr>
          <p:nvPr/>
        </p:nvSpPr>
        <p:spPr bwMode="auto">
          <a:xfrm rot="10800000" flipV="1">
            <a:off x="-36512" y="5877272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3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28" y="5373216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990" y="214290"/>
            <a:ext cx="8696356" cy="525463"/>
          </a:xfrm>
          <a:noFill/>
        </p:spPr>
        <p:txBody>
          <a:bodyPr>
            <a:noAutofit/>
          </a:bodyPr>
          <a:lstStyle/>
          <a:p>
            <a:r>
              <a:rPr lang="en-US" sz="4000" dirty="0"/>
              <a:t>3.Delete Table command in SQL :</a:t>
            </a:r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7"/>
            <a:ext cx="857256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Font typeface="Wingdings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Drop Table:</a:t>
            </a: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>
              <a:defRPr/>
            </a:pPr>
            <a:r>
              <a:rPr lang="en-US" sz="2000" b="1" dirty="0">
                <a:solidFill>
                  <a:srgbClr val="C00000"/>
                </a:solidFill>
              </a:rPr>
              <a:t>EX:</a:t>
            </a:r>
          </a:p>
          <a:p>
            <a:pPr algn="l" rtl="0">
              <a:defRPr/>
            </a:pPr>
            <a:r>
              <a:rPr lang="en-US" sz="2000" b="1" dirty="0">
                <a:solidFill>
                  <a:srgbClr val="0070C0"/>
                </a:solidFill>
              </a:rPr>
              <a:t>DROP TABLE </a:t>
            </a:r>
            <a:r>
              <a:rPr lang="en-US" sz="2000" dirty="0">
                <a:solidFill>
                  <a:schemeClr val="accent2">
                    <a:lumMod val="25000"/>
                  </a:schemeClr>
                </a:solidFill>
              </a:rPr>
              <a:t>department</a:t>
            </a:r>
          </a:p>
          <a:p>
            <a:pPr algn="l" rtl="0"/>
            <a:endParaRPr lang="en-US" sz="2400" b="1" u="sng" dirty="0">
              <a:solidFill>
                <a:srgbClr val="FF6600"/>
              </a:solidFill>
            </a:endParaRPr>
          </a:p>
          <a:p>
            <a:pPr algn="l" rtl="0"/>
            <a:endParaRPr lang="en-US" sz="2400" b="1" u="sng" dirty="0">
              <a:solidFill>
                <a:srgbClr val="FF6600"/>
              </a:solidFill>
            </a:endParaRPr>
          </a:p>
          <a:p>
            <a:pPr algn="l" rtl="0"/>
            <a:endParaRPr lang="en-US" sz="2400" b="1" u="sng" dirty="0">
              <a:solidFill>
                <a:srgbClr val="FF6600"/>
              </a:solidFill>
            </a:endParaRPr>
          </a:p>
          <a:p>
            <a:pPr algn="l" rtl="0">
              <a:buFont typeface="Wingdings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</a:rPr>
              <a:t>Delete Table:</a:t>
            </a:r>
          </a:p>
          <a:p>
            <a:pPr algn="l" rtl="0"/>
            <a:r>
              <a:rPr lang="en-US" sz="2400" b="1" dirty="0"/>
              <a:t>To Delete all rows content from tables(except the attribute names), write the following statement:</a:t>
            </a:r>
            <a:endParaRPr lang="ar-SA" sz="2400" b="1" dirty="0"/>
          </a:p>
          <a:p>
            <a:pPr algn="l" rtl="0">
              <a:defRPr/>
            </a:pPr>
            <a:endParaRPr lang="ar-SA" sz="2000" dirty="0"/>
          </a:p>
          <a:p>
            <a:pPr algn="l" rtl="0">
              <a:defRPr/>
            </a:pPr>
            <a:endParaRPr lang="en-US" sz="2000" b="1" dirty="0">
              <a:solidFill>
                <a:srgbClr val="091625"/>
              </a:solidFill>
            </a:endParaRPr>
          </a:p>
          <a:p>
            <a:pPr algn="l" rtl="0">
              <a:defRPr/>
            </a:pPr>
            <a:r>
              <a:rPr lang="en-US" sz="2000" b="1" dirty="0">
                <a:solidFill>
                  <a:srgbClr val="C00000"/>
                </a:solidFill>
              </a:rPr>
              <a:t>EX:</a:t>
            </a:r>
          </a:p>
          <a:p>
            <a:pPr algn="l" rtl="0">
              <a:defRPr/>
            </a:pPr>
            <a:r>
              <a:rPr lang="en-US" sz="2000" b="1" dirty="0">
                <a:solidFill>
                  <a:srgbClr val="0070C0"/>
                </a:solidFill>
              </a:rPr>
              <a:t>Delete  </a:t>
            </a:r>
            <a:r>
              <a:rPr lang="en-US" sz="2000" dirty="0">
                <a:solidFill>
                  <a:schemeClr val="accent2">
                    <a:lumMod val="25000"/>
                  </a:schemeClr>
                </a:solidFill>
              </a:rPr>
              <a:t>department</a:t>
            </a:r>
          </a:p>
        </p:txBody>
      </p:sp>
      <p:sp>
        <p:nvSpPr>
          <p:cNvPr id="15" name="Rectangle 4"/>
          <p:cNvSpPr/>
          <p:nvPr/>
        </p:nvSpPr>
        <p:spPr>
          <a:xfrm>
            <a:off x="2411760" y="1055397"/>
            <a:ext cx="432048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 eaLnBrk="0" hangingPunct="0"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FF0000"/>
                </a:solidFill>
              </a:rPr>
              <a:t>DROP TABLE </a:t>
            </a:r>
            <a:r>
              <a:rPr lang="en-US" sz="2400" dirty="0" err="1">
                <a:solidFill>
                  <a:schemeClr val="accent2">
                    <a:lumMod val="25000"/>
                  </a:schemeClr>
                </a:solidFill>
              </a:rPr>
              <a:t>table_name</a:t>
            </a:r>
            <a:endParaRPr lang="en-US" sz="2400" dirty="0">
              <a:solidFill>
                <a:schemeClr val="accent2">
                  <a:lumMod val="25000"/>
                </a:schemeClr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" y="0"/>
            <a:ext cx="886438" cy="1142984"/>
          </a:xfrm>
          <a:prstGeom prst="rect">
            <a:avLst/>
          </a:prstGeom>
        </p:spPr>
      </p:pic>
      <p:sp>
        <p:nvSpPr>
          <p:cNvPr id="8" name="مستطيل 7"/>
          <p:cNvSpPr/>
          <p:nvPr/>
        </p:nvSpPr>
        <p:spPr>
          <a:xfrm>
            <a:off x="500034" y="5072074"/>
            <a:ext cx="306385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400" b="1" dirty="0">
                <a:solidFill>
                  <a:srgbClr val="FF0000"/>
                </a:solidFill>
              </a:rPr>
              <a:t>Delete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tableName</a:t>
            </a:r>
            <a:endParaRPr lang="ar-SA"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 l="21680" t="15625" r="29101" b="48242"/>
          <a:stretch>
            <a:fillRect/>
          </a:stretch>
        </p:blipFill>
        <p:spPr bwMode="auto">
          <a:xfrm>
            <a:off x="4000496" y="2000240"/>
            <a:ext cx="4857742" cy="1857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87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b="1" dirty="0"/>
              <a:t>What is </a:t>
            </a:r>
            <a:r>
              <a:rPr lang="en-US" sz="4400" b="1" dirty="0">
                <a:solidFill>
                  <a:srgbClr val="C00000"/>
                </a:solidFill>
              </a:rPr>
              <a:t>D</a:t>
            </a:r>
            <a:r>
              <a:rPr lang="en-US" sz="4400" b="1" dirty="0"/>
              <a:t>ata </a:t>
            </a:r>
            <a:r>
              <a:rPr lang="en-US" sz="4400" b="1" dirty="0">
                <a:solidFill>
                  <a:srgbClr val="C00000"/>
                </a:solidFill>
              </a:rPr>
              <a:t>B</a:t>
            </a:r>
            <a:r>
              <a:rPr lang="en-US" sz="4400" b="1" dirty="0"/>
              <a:t>ase </a:t>
            </a:r>
            <a:r>
              <a:rPr lang="en-US" sz="4400" b="1" dirty="0">
                <a:solidFill>
                  <a:srgbClr val="C00000"/>
                </a:solidFill>
              </a:rPr>
              <a:t>M</a:t>
            </a:r>
            <a:r>
              <a:rPr lang="en-US" sz="4400" b="1" dirty="0"/>
              <a:t>anagement </a:t>
            </a:r>
            <a:r>
              <a:rPr lang="en-US" sz="4400" b="1" dirty="0">
                <a:solidFill>
                  <a:srgbClr val="C00000"/>
                </a:solidFill>
              </a:rPr>
              <a:t>S</a:t>
            </a:r>
            <a:r>
              <a:rPr lang="en-US" sz="4400" b="1" dirty="0"/>
              <a:t>ystem (</a:t>
            </a:r>
            <a:r>
              <a:rPr lang="en-US" sz="4400" b="1" dirty="0">
                <a:solidFill>
                  <a:srgbClr val="C00000"/>
                </a:solidFill>
              </a:rPr>
              <a:t>DBMS</a:t>
            </a:r>
            <a:r>
              <a:rPr lang="en-US" sz="4400" b="1" dirty="0"/>
              <a:t>)</a:t>
            </a:r>
            <a:endParaRPr lang="ar-SA" sz="4400" b="1" dirty="0"/>
          </a:p>
        </p:txBody>
      </p:sp>
      <p:sp>
        <p:nvSpPr>
          <p:cNvPr id="9221" name="عنصر نائب للمحتوى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2985195"/>
          </a:xfrm>
        </p:spPr>
        <p:txBody>
          <a:bodyPr>
            <a:normAutofit/>
          </a:bodyPr>
          <a:lstStyle/>
          <a:p>
            <a:pPr lvl="1"/>
            <a:endParaRPr lang="en-US" altLang="ar-SA" sz="2000" dirty="0">
              <a:solidFill>
                <a:schemeClr val="tx1"/>
              </a:solidFill>
            </a:endParaRPr>
          </a:p>
          <a:p>
            <a:pPr lvl="1"/>
            <a:r>
              <a:rPr lang="en-US" altLang="ar-SA" sz="2400" dirty="0">
                <a:solidFill>
                  <a:schemeClr val="tx1"/>
                </a:solidFill>
              </a:rPr>
              <a:t>A </a:t>
            </a:r>
            <a:r>
              <a:rPr lang="en-US" altLang="ar-SA" sz="2400" b="1" dirty="0">
                <a:solidFill>
                  <a:schemeClr val="tx1"/>
                </a:solidFill>
              </a:rPr>
              <a:t>Database Management System</a:t>
            </a:r>
            <a:r>
              <a:rPr lang="en-US" altLang="ar-SA" sz="2400" dirty="0">
                <a:solidFill>
                  <a:schemeClr val="tx1"/>
                </a:solidFill>
              </a:rPr>
              <a:t> (</a:t>
            </a:r>
            <a:r>
              <a:rPr lang="en-US" altLang="ar-SA" sz="2400" b="1" dirty="0">
                <a:solidFill>
                  <a:schemeClr val="tx1"/>
                </a:solidFill>
              </a:rPr>
              <a:t>DBMS</a:t>
            </a:r>
            <a:r>
              <a:rPr lang="en-US" altLang="ar-SA" sz="2400" dirty="0">
                <a:solidFill>
                  <a:schemeClr val="tx1"/>
                </a:solidFill>
              </a:rPr>
              <a:t>) is a set of computer programs that controls the creation, maintenance, and the use of the database in a computer platform .</a:t>
            </a:r>
          </a:p>
          <a:p>
            <a:pPr lvl="1"/>
            <a:endParaRPr lang="en-US" altLang="ar-SA" sz="2400" dirty="0">
              <a:solidFill>
                <a:schemeClr val="tx1"/>
              </a:solidFill>
            </a:endParaRPr>
          </a:p>
          <a:p>
            <a:pPr lvl="1"/>
            <a:r>
              <a:rPr lang="en-US" altLang="ar-SA" sz="2400" dirty="0">
                <a:solidFill>
                  <a:schemeClr val="tx1"/>
                </a:solidFill>
              </a:rPr>
              <a:t>EX: MS Access , Oracle ,MySQL.</a:t>
            </a: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393648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990" y="214290"/>
            <a:ext cx="8696356" cy="525463"/>
          </a:xfrm>
        </p:spPr>
        <p:txBody>
          <a:bodyPr>
            <a:noAutofit/>
          </a:bodyPr>
          <a:lstStyle/>
          <a:p>
            <a:r>
              <a:rPr lang="en-US" sz="3600" dirty="0"/>
              <a:t>4.Delete Database command in SQL :</a:t>
            </a:r>
          </a:p>
        </p:txBody>
      </p:sp>
      <p:cxnSp>
        <p:nvCxnSpPr>
          <p:cNvPr id="10" name="رابط مستقيم 9"/>
          <p:cNvCxnSpPr/>
          <p:nvPr/>
        </p:nvCxnSpPr>
        <p:spPr>
          <a:xfrm>
            <a:off x="0" y="784206"/>
            <a:ext cx="88582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285720" y="1071546"/>
            <a:ext cx="857256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Drop Database:</a:t>
            </a: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endParaRPr lang="en-US" sz="2400" b="1" dirty="0">
              <a:solidFill>
                <a:srgbClr val="C00000"/>
              </a:solidFill>
            </a:endParaRPr>
          </a:p>
          <a:p>
            <a:pPr algn="l" rtl="0">
              <a:defRPr/>
            </a:pPr>
            <a:r>
              <a:rPr lang="en-US" sz="2000" b="1" dirty="0">
                <a:solidFill>
                  <a:srgbClr val="C00000"/>
                </a:solidFill>
              </a:rPr>
              <a:t>EX:</a:t>
            </a:r>
          </a:p>
          <a:p>
            <a:pPr algn="l" rtl="0"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DROP  DATABASE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companyDB</a:t>
            </a:r>
            <a:endParaRPr lang="en-US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5" name="Rectangle 4"/>
          <p:cNvSpPr/>
          <p:nvPr/>
        </p:nvSpPr>
        <p:spPr>
          <a:xfrm>
            <a:off x="2771800" y="1455167"/>
            <a:ext cx="516804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400" b="1" dirty="0">
                <a:solidFill>
                  <a:srgbClr val="FF0000"/>
                </a:solidFill>
              </a:rPr>
              <a:t>DROP DATABASE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database_name</a:t>
            </a:r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" y="0"/>
            <a:ext cx="886438" cy="1142984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22851" t="16601" r="28516" b="72657"/>
          <a:stretch>
            <a:fillRect/>
          </a:stretch>
        </p:blipFill>
        <p:spPr bwMode="auto">
          <a:xfrm>
            <a:off x="928662" y="3500438"/>
            <a:ext cx="5929312" cy="1071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ktangel 26"/>
          <p:cNvSpPr>
            <a:spLocks noChangeArrowheads="1"/>
          </p:cNvSpPr>
          <p:nvPr/>
        </p:nvSpPr>
        <p:spPr bwMode="auto">
          <a:xfrm rot="10800000" flipV="1">
            <a:off x="-36512" y="5537125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rtl="0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2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28" y="5033069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004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3276600"/>
            <a:ext cx="8472524" cy="3295672"/>
          </a:xfrm>
          <a:prstGeom prst="roundRect">
            <a:avLst/>
          </a:prstGeom>
          <a:solidFill>
            <a:schemeClr val="bg1">
              <a:lumMod val="90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4" y="3505201"/>
            <a:ext cx="8472514" cy="322243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  <a:defRPr/>
            </a:pPr>
            <a:r>
              <a:rPr lang="en-US" sz="2400" b="1" dirty="0"/>
              <a:t>Create  “Course” database.</a:t>
            </a:r>
          </a:p>
          <a:p>
            <a:pPr marL="342900" indent="-342900">
              <a:buAutoNum type="arabicPeriod"/>
              <a:defRPr/>
            </a:pPr>
            <a:endParaRPr lang="en-US" sz="2400" b="1" dirty="0"/>
          </a:p>
          <a:p>
            <a:pPr marL="342900" indent="-342900">
              <a:buAutoNum type="arabicPeriod"/>
              <a:defRPr/>
            </a:pPr>
            <a:r>
              <a:rPr lang="en-US" sz="2400" b="1" dirty="0"/>
              <a:t>Create ”courses” Table with the following attributes:</a:t>
            </a:r>
          </a:p>
          <a:p>
            <a:r>
              <a:rPr lang="en-US" sz="2400" b="1" dirty="0" err="1">
                <a:solidFill>
                  <a:srgbClr val="0070C0"/>
                </a:solidFill>
              </a:rPr>
              <a:t>Course_NO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 err="1">
                <a:solidFill>
                  <a:srgbClr val="0070C0"/>
                </a:solidFill>
              </a:rPr>
              <a:t>Course_Name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3. Drop “Courses” Table?</a:t>
            </a:r>
          </a:p>
          <a:p>
            <a:pPr marL="342900" indent="-342900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7822" y="167233"/>
            <a:ext cx="6553202" cy="5254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Exercise 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642918"/>
            <a:ext cx="3929090" cy="21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6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201219"/>
              </p:ext>
            </p:extLst>
          </p:nvPr>
        </p:nvGraphicFramePr>
        <p:xfrm>
          <a:off x="500063" y="2000250"/>
          <a:ext cx="8229600" cy="2582863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566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0772">
                <a:tc>
                  <a:txBody>
                    <a:bodyPr/>
                    <a:lstStyle/>
                    <a:p>
                      <a:pPr algn="l" rtl="0"/>
                      <a:endParaRPr lang="en-US" sz="2400" dirty="0"/>
                    </a:p>
                    <a:p>
                      <a:pPr algn="l" rtl="0"/>
                      <a:r>
                        <a:rPr lang="en-US" sz="2400" dirty="0"/>
                        <a:t>Switch</a:t>
                      </a:r>
                      <a:r>
                        <a:rPr lang="en-US" sz="2400" baseline="0" dirty="0"/>
                        <a:t> Off</a:t>
                      </a:r>
                      <a:r>
                        <a:rPr lang="en-US" sz="2400" dirty="0"/>
                        <a:t> Your</a:t>
                      </a:r>
                      <a:r>
                        <a:rPr lang="en-US" sz="2400" baseline="0" dirty="0"/>
                        <a:t> Computer </a:t>
                      </a:r>
                      <a:endParaRPr lang="ar-SA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2091">
                <a:tc>
                  <a:txBody>
                    <a:bodyPr/>
                    <a:lstStyle/>
                    <a:p>
                      <a:pPr algn="l" rtl="0"/>
                      <a:endParaRPr lang="en-US" sz="2400" dirty="0"/>
                    </a:p>
                    <a:p>
                      <a:pPr algn="l" rtl="0"/>
                      <a:r>
                        <a:rPr lang="en-US" sz="2400" dirty="0"/>
                        <a:t>Please</a:t>
                      </a:r>
                      <a:r>
                        <a:rPr lang="en-US" sz="2400" baseline="0" dirty="0"/>
                        <a:t> Don not Left Things Behind You </a:t>
                      </a:r>
                      <a:endParaRPr lang="ar-SA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045" name="صورة 10" descr="glossy-3d-blue-orbs2-103-128x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4438" y="2439988"/>
            <a:ext cx="1147762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شكل بيضاوي 12"/>
          <p:cNvSpPr/>
          <p:nvPr/>
        </p:nvSpPr>
        <p:spPr>
          <a:xfrm>
            <a:off x="1428728" y="2654502"/>
            <a:ext cx="714380" cy="7143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ar-SA"/>
          </a:p>
        </p:txBody>
      </p:sp>
      <p:sp>
        <p:nvSpPr>
          <p:cNvPr id="14" name="شكل بيضاوي 13"/>
          <p:cNvSpPr/>
          <p:nvPr/>
        </p:nvSpPr>
        <p:spPr>
          <a:xfrm>
            <a:off x="1571625" y="2797175"/>
            <a:ext cx="428625" cy="42862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ar-SA"/>
          </a:p>
        </p:txBody>
      </p:sp>
      <p:cxnSp>
        <p:nvCxnSpPr>
          <p:cNvPr id="16" name="رابط مستقيم 15"/>
          <p:cNvCxnSpPr/>
          <p:nvPr/>
        </p:nvCxnSpPr>
        <p:spPr>
          <a:xfrm rot="5400000">
            <a:off x="1643062" y="2868613"/>
            <a:ext cx="284163" cy="15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051" name="صورة 8" descr="Trash-Empty-128x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7313" y="3571875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عنوان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After lab:</a:t>
            </a:r>
            <a:endParaRPr lang="ar-SA" dirty="0"/>
          </a:p>
        </p:txBody>
      </p:sp>
      <p:sp>
        <p:nvSpPr>
          <p:cNvPr id="12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5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62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3340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Billede 48" descr="Blue sky Corn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5713413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مستطيل 2"/>
          <p:cNvSpPr/>
          <p:nvPr/>
        </p:nvSpPr>
        <p:spPr>
          <a:xfrm>
            <a:off x="47625" y="2565400"/>
            <a:ext cx="9142413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-Mohanad Black" pitchFamily="2" charset="-78"/>
              </a:rPr>
              <a:t>Any Questions?..</a:t>
            </a:r>
            <a:endParaRPr lang="ar-S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-Mohanad Black" pitchFamily="2" charset="-78"/>
            </a:endParaRPr>
          </a:p>
          <a:p>
            <a:pPr algn="ctr">
              <a:defRPr/>
            </a:pPr>
            <a:endParaRPr lang="ar-S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-Mohanad Black" pitchFamily="2" charset="-78"/>
            </a:endParaRPr>
          </a:p>
          <a:p>
            <a:pPr algn="ctr">
              <a:defRPr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-Mohanad Black" pitchFamily="2" charset="-78"/>
            </a:endParaRPr>
          </a:p>
        </p:txBody>
      </p:sp>
      <p:pic>
        <p:nvPicPr>
          <p:cNvPr id="8196" name="Picture 2" descr="G:\العرض\الصور من لاب بابي\4960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5808663"/>
            <a:ext cx="9144001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24"/>
          <p:cNvSpPr>
            <a:spLocks/>
          </p:cNvSpPr>
          <p:nvPr/>
        </p:nvSpPr>
        <p:spPr bwMode="auto">
          <a:xfrm rot="-346982">
            <a:off x="1909763" y="3600450"/>
            <a:ext cx="4835525" cy="271463"/>
          </a:xfrm>
          <a:custGeom>
            <a:avLst/>
            <a:gdLst>
              <a:gd name="T0" fmla="*/ 2147483647 w 912"/>
              <a:gd name="T1" fmla="*/ 2147483647 h 153"/>
              <a:gd name="T2" fmla="*/ 2147483647 w 912"/>
              <a:gd name="T3" fmla="*/ 2147483647 h 153"/>
              <a:gd name="T4" fmla="*/ 2147483647 w 912"/>
              <a:gd name="T5" fmla="*/ 2147483647 h 153"/>
              <a:gd name="T6" fmla="*/ 2147483647 w 912"/>
              <a:gd name="T7" fmla="*/ 2147483647 h 153"/>
              <a:gd name="T8" fmla="*/ 2147483647 w 912"/>
              <a:gd name="T9" fmla="*/ 2147483647 h 153"/>
              <a:gd name="T10" fmla="*/ 2147483647 w 912"/>
              <a:gd name="T11" fmla="*/ 2147483647 h 153"/>
              <a:gd name="T12" fmla="*/ 2147483647 w 912"/>
              <a:gd name="T13" fmla="*/ 2147483647 h 153"/>
              <a:gd name="T14" fmla="*/ 2147483647 w 912"/>
              <a:gd name="T15" fmla="*/ 2147483647 h 153"/>
              <a:gd name="T16" fmla="*/ 2147483647 w 912"/>
              <a:gd name="T17" fmla="*/ 2147483647 h 153"/>
              <a:gd name="T18" fmla="*/ 2147483647 w 912"/>
              <a:gd name="T19" fmla="*/ 2147483647 h 153"/>
              <a:gd name="T20" fmla="*/ 2147483647 w 912"/>
              <a:gd name="T21" fmla="*/ 2147483647 h 153"/>
              <a:gd name="T22" fmla="*/ 2147483647 w 912"/>
              <a:gd name="T23" fmla="*/ 2147483647 h 153"/>
              <a:gd name="T24" fmla="*/ 2147483647 w 912"/>
              <a:gd name="T25" fmla="*/ 2147483647 h 153"/>
              <a:gd name="T26" fmla="*/ 2147483647 w 912"/>
              <a:gd name="T27" fmla="*/ 2147483647 h 153"/>
              <a:gd name="T28" fmla="*/ 2147483647 w 912"/>
              <a:gd name="T29" fmla="*/ 2147483647 h 153"/>
              <a:gd name="T30" fmla="*/ 2147483647 w 912"/>
              <a:gd name="T31" fmla="*/ 2147483647 h 153"/>
              <a:gd name="T32" fmla="*/ 2147483647 w 912"/>
              <a:gd name="T33" fmla="*/ 2147483647 h 153"/>
              <a:gd name="T34" fmla="*/ 2147483647 w 912"/>
              <a:gd name="T35" fmla="*/ 2147483647 h 153"/>
              <a:gd name="T36" fmla="*/ 2147483647 w 912"/>
              <a:gd name="T37" fmla="*/ 2147483647 h 153"/>
              <a:gd name="T38" fmla="*/ 2147483647 w 912"/>
              <a:gd name="T39" fmla="*/ 2147483647 h 153"/>
              <a:gd name="T40" fmla="*/ 2147483647 w 912"/>
              <a:gd name="T41" fmla="*/ 2147483647 h 153"/>
              <a:gd name="T42" fmla="*/ 2147483647 w 912"/>
              <a:gd name="T43" fmla="*/ 2147483647 h 153"/>
              <a:gd name="T44" fmla="*/ 2147483647 w 912"/>
              <a:gd name="T45" fmla="*/ 2147483647 h 153"/>
              <a:gd name="T46" fmla="*/ 2147483647 w 912"/>
              <a:gd name="T47" fmla="*/ 2147483647 h 153"/>
              <a:gd name="T48" fmla="*/ 2147483647 w 912"/>
              <a:gd name="T49" fmla="*/ 2147483647 h 153"/>
              <a:gd name="T50" fmla="*/ 2147483647 w 912"/>
              <a:gd name="T51" fmla="*/ 2147483647 h 153"/>
              <a:gd name="T52" fmla="*/ 2147483647 w 912"/>
              <a:gd name="T53" fmla="*/ 2147483647 h 153"/>
              <a:gd name="T54" fmla="*/ 2147483647 w 912"/>
              <a:gd name="T55" fmla="*/ 2147483647 h 153"/>
              <a:gd name="T56" fmla="*/ 2147483647 w 912"/>
              <a:gd name="T57" fmla="*/ 2147483647 h 153"/>
              <a:gd name="T58" fmla="*/ 2147483647 w 912"/>
              <a:gd name="T59" fmla="*/ 2147483647 h 153"/>
              <a:gd name="T60" fmla="*/ 2147483647 w 912"/>
              <a:gd name="T61" fmla="*/ 2147483647 h 153"/>
              <a:gd name="T62" fmla="*/ 2147483647 w 912"/>
              <a:gd name="T63" fmla="*/ 2147483647 h 153"/>
              <a:gd name="T64" fmla="*/ 2147483647 w 912"/>
              <a:gd name="T65" fmla="*/ 2147483647 h 153"/>
              <a:gd name="T66" fmla="*/ 2147483647 w 912"/>
              <a:gd name="T67" fmla="*/ 2147483647 h 153"/>
              <a:gd name="T68" fmla="*/ 2147483647 w 912"/>
              <a:gd name="T69" fmla="*/ 2147483647 h 153"/>
              <a:gd name="T70" fmla="*/ 2147483647 w 912"/>
              <a:gd name="T71" fmla="*/ 2147483647 h 153"/>
              <a:gd name="T72" fmla="*/ 2147483647 w 912"/>
              <a:gd name="T73" fmla="*/ 2147483647 h 153"/>
              <a:gd name="T74" fmla="*/ 2147483647 w 912"/>
              <a:gd name="T75" fmla="*/ 2147483647 h 153"/>
              <a:gd name="T76" fmla="*/ 2147483647 w 912"/>
              <a:gd name="T77" fmla="*/ 2147483647 h 153"/>
              <a:gd name="T78" fmla="*/ 2147483647 w 912"/>
              <a:gd name="T79" fmla="*/ 2147483647 h 153"/>
              <a:gd name="T80" fmla="*/ 2147483647 w 912"/>
              <a:gd name="T81" fmla="*/ 2147483647 h 153"/>
              <a:gd name="T82" fmla="*/ 2147483647 w 912"/>
              <a:gd name="T83" fmla="*/ 2147483647 h 153"/>
              <a:gd name="T84" fmla="*/ 2147483647 w 912"/>
              <a:gd name="T85" fmla="*/ 2147483647 h 153"/>
              <a:gd name="T86" fmla="*/ 2147483647 w 912"/>
              <a:gd name="T87" fmla="*/ 2147483647 h 153"/>
              <a:gd name="T88" fmla="*/ 2147483647 w 912"/>
              <a:gd name="T89" fmla="*/ 2147483647 h 153"/>
              <a:gd name="T90" fmla="*/ 2147483647 w 912"/>
              <a:gd name="T91" fmla="*/ 2147483647 h 153"/>
              <a:gd name="T92" fmla="*/ 2147483647 w 912"/>
              <a:gd name="T93" fmla="*/ 2147483647 h 153"/>
              <a:gd name="T94" fmla="*/ 2147483647 w 912"/>
              <a:gd name="T95" fmla="*/ 2147483647 h 153"/>
              <a:gd name="T96" fmla="*/ 2147483647 w 912"/>
              <a:gd name="T97" fmla="*/ 2147483647 h 153"/>
              <a:gd name="T98" fmla="*/ 2147483647 w 912"/>
              <a:gd name="T99" fmla="*/ 2147483647 h 153"/>
              <a:gd name="T100" fmla="*/ 2147483647 w 912"/>
              <a:gd name="T101" fmla="*/ 2147483647 h 153"/>
              <a:gd name="T102" fmla="*/ 2147483647 w 912"/>
              <a:gd name="T103" fmla="*/ 2147483647 h 153"/>
              <a:gd name="T104" fmla="*/ 2147483647 w 912"/>
              <a:gd name="T105" fmla="*/ 2147483647 h 153"/>
              <a:gd name="T106" fmla="*/ 2147483647 w 912"/>
              <a:gd name="T107" fmla="*/ 2147483647 h 153"/>
              <a:gd name="T108" fmla="*/ 2147483647 w 912"/>
              <a:gd name="T109" fmla="*/ 2147483647 h 153"/>
              <a:gd name="T110" fmla="*/ 2147483647 w 912"/>
              <a:gd name="T111" fmla="*/ 2147483647 h 153"/>
              <a:gd name="T112" fmla="*/ 2147483647 w 912"/>
              <a:gd name="T113" fmla="*/ 2147483647 h 153"/>
              <a:gd name="T114" fmla="*/ 2147483647 w 912"/>
              <a:gd name="T115" fmla="*/ 2147483647 h 153"/>
              <a:gd name="T116" fmla="*/ 2147483647 w 912"/>
              <a:gd name="T117" fmla="*/ 2147483647 h 153"/>
              <a:gd name="T118" fmla="*/ 2147483647 w 912"/>
              <a:gd name="T119" fmla="*/ 2147483647 h 15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12"/>
              <a:gd name="T181" fmla="*/ 0 h 153"/>
              <a:gd name="T182" fmla="*/ 912 w 912"/>
              <a:gd name="T183" fmla="*/ 153 h 15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12" h="153">
                <a:moveTo>
                  <a:pt x="82" y="38"/>
                </a:moveTo>
                <a:lnTo>
                  <a:pt x="82" y="38"/>
                </a:lnTo>
                <a:lnTo>
                  <a:pt x="98" y="38"/>
                </a:lnTo>
                <a:lnTo>
                  <a:pt x="101" y="38"/>
                </a:lnTo>
                <a:lnTo>
                  <a:pt x="104" y="36"/>
                </a:lnTo>
                <a:lnTo>
                  <a:pt x="227" y="22"/>
                </a:lnTo>
                <a:lnTo>
                  <a:pt x="229" y="22"/>
                </a:lnTo>
                <a:lnTo>
                  <a:pt x="243" y="19"/>
                </a:lnTo>
                <a:lnTo>
                  <a:pt x="248" y="19"/>
                </a:lnTo>
                <a:lnTo>
                  <a:pt x="303" y="17"/>
                </a:lnTo>
                <a:lnTo>
                  <a:pt x="314" y="17"/>
                </a:lnTo>
                <a:lnTo>
                  <a:pt x="363" y="11"/>
                </a:lnTo>
                <a:lnTo>
                  <a:pt x="360" y="11"/>
                </a:lnTo>
                <a:lnTo>
                  <a:pt x="369" y="11"/>
                </a:lnTo>
                <a:lnTo>
                  <a:pt x="377" y="11"/>
                </a:lnTo>
                <a:lnTo>
                  <a:pt x="358" y="11"/>
                </a:lnTo>
                <a:lnTo>
                  <a:pt x="355" y="11"/>
                </a:lnTo>
                <a:lnTo>
                  <a:pt x="333" y="11"/>
                </a:lnTo>
                <a:lnTo>
                  <a:pt x="243" y="19"/>
                </a:lnTo>
                <a:lnTo>
                  <a:pt x="156" y="28"/>
                </a:lnTo>
                <a:lnTo>
                  <a:pt x="153" y="28"/>
                </a:lnTo>
                <a:lnTo>
                  <a:pt x="205" y="19"/>
                </a:lnTo>
                <a:lnTo>
                  <a:pt x="262" y="14"/>
                </a:lnTo>
                <a:lnTo>
                  <a:pt x="336" y="6"/>
                </a:lnTo>
                <a:lnTo>
                  <a:pt x="410" y="0"/>
                </a:lnTo>
                <a:lnTo>
                  <a:pt x="451" y="0"/>
                </a:lnTo>
                <a:lnTo>
                  <a:pt x="492" y="3"/>
                </a:lnTo>
                <a:lnTo>
                  <a:pt x="568" y="11"/>
                </a:lnTo>
                <a:lnTo>
                  <a:pt x="623" y="19"/>
                </a:lnTo>
                <a:lnTo>
                  <a:pt x="677" y="28"/>
                </a:lnTo>
                <a:lnTo>
                  <a:pt x="729" y="38"/>
                </a:lnTo>
                <a:lnTo>
                  <a:pt x="781" y="52"/>
                </a:lnTo>
                <a:lnTo>
                  <a:pt x="817" y="66"/>
                </a:lnTo>
                <a:lnTo>
                  <a:pt x="828" y="71"/>
                </a:lnTo>
                <a:lnTo>
                  <a:pt x="833" y="74"/>
                </a:lnTo>
                <a:lnTo>
                  <a:pt x="833" y="77"/>
                </a:lnTo>
                <a:lnTo>
                  <a:pt x="831" y="77"/>
                </a:lnTo>
                <a:lnTo>
                  <a:pt x="817" y="74"/>
                </a:lnTo>
                <a:lnTo>
                  <a:pt x="825" y="77"/>
                </a:lnTo>
                <a:lnTo>
                  <a:pt x="833" y="79"/>
                </a:lnTo>
                <a:lnTo>
                  <a:pt x="855" y="90"/>
                </a:lnTo>
                <a:lnTo>
                  <a:pt x="863" y="93"/>
                </a:lnTo>
                <a:lnTo>
                  <a:pt x="877" y="104"/>
                </a:lnTo>
                <a:lnTo>
                  <a:pt x="891" y="115"/>
                </a:lnTo>
                <a:lnTo>
                  <a:pt x="888" y="115"/>
                </a:lnTo>
                <a:lnTo>
                  <a:pt x="891" y="115"/>
                </a:lnTo>
                <a:lnTo>
                  <a:pt x="899" y="123"/>
                </a:lnTo>
                <a:lnTo>
                  <a:pt x="888" y="123"/>
                </a:lnTo>
                <a:lnTo>
                  <a:pt x="885" y="123"/>
                </a:lnTo>
                <a:lnTo>
                  <a:pt x="888" y="126"/>
                </a:lnTo>
                <a:lnTo>
                  <a:pt x="888" y="129"/>
                </a:lnTo>
                <a:lnTo>
                  <a:pt x="885" y="129"/>
                </a:lnTo>
                <a:lnTo>
                  <a:pt x="882" y="126"/>
                </a:lnTo>
                <a:lnTo>
                  <a:pt x="885" y="129"/>
                </a:lnTo>
                <a:lnTo>
                  <a:pt x="888" y="131"/>
                </a:lnTo>
                <a:lnTo>
                  <a:pt x="899" y="137"/>
                </a:lnTo>
                <a:lnTo>
                  <a:pt x="904" y="142"/>
                </a:lnTo>
                <a:lnTo>
                  <a:pt x="907" y="145"/>
                </a:lnTo>
                <a:lnTo>
                  <a:pt x="907" y="148"/>
                </a:lnTo>
                <a:lnTo>
                  <a:pt x="907" y="145"/>
                </a:lnTo>
                <a:lnTo>
                  <a:pt x="910" y="151"/>
                </a:lnTo>
                <a:lnTo>
                  <a:pt x="912" y="151"/>
                </a:lnTo>
                <a:lnTo>
                  <a:pt x="912" y="153"/>
                </a:lnTo>
                <a:lnTo>
                  <a:pt x="910" y="151"/>
                </a:lnTo>
                <a:lnTo>
                  <a:pt x="904" y="148"/>
                </a:lnTo>
                <a:lnTo>
                  <a:pt x="902" y="145"/>
                </a:lnTo>
                <a:lnTo>
                  <a:pt x="899" y="145"/>
                </a:lnTo>
                <a:lnTo>
                  <a:pt x="899" y="142"/>
                </a:lnTo>
                <a:lnTo>
                  <a:pt x="899" y="145"/>
                </a:lnTo>
                <a:lnTo>
                  <a:pt x="896" y="142"/>
                </a:lnTo>
                <a:lnTo>
                  <a:pt x="899" y="145"/>
                </a:lnTo>
                <a:lnTo>
                  <a:pt x="891" y="140"/>
                </a:lnTo>
                <a:lnTo>
                  <a:pt x="885" y="137"/>
                </a:lnTo>
                <a:lnTo>
                  <a:pt x="874" y="129"/>
                </a:lnTo>
                <a:lnTo>
                  <a:pt x="871" y="129"/>
                </a:lnTo>
                <a:lnTo>
                  <a:pt x="869" y="126"/>
                </a:lnTo>
                <a:lnTo>
                  <a:pt x="866" y="126"/>
                </a:lnTo>
                <a:lnTo>
                  <a:pt x="863" y="126"/>
                </a:lnTo>
                <a:lnTo>
                  <a:pt x="861" y="123"/>
                </a:lnTo>
                <a:lnTo>
                  <a:pt x="847" y="118"/>
                </a:lnTo>
                <a:lnTo>
                  <a:pt x="841" y="115"/>
                </a:lnTo>
                <a:lnTo>
                  <a:pt x="841" y="118"/>
                </a:lnTo>
                <a:lnTo>
                  <a:pt x="866" y="129"/>
                </a:lnTo>
                <a:lnTo>
                  <a:pt x="888" y="142"/>
                </a:lnTo>
                <a:lnTo>
                  <a:pt x="893" y="145"/>
                </a:lnTo>
                <a:lnTo>
                  <a:pt x="891" y="142"/>
                </a:lnTo>
                <a:lnTo>
                  <a:pt x="836" y="120"/>
                </a:lnTo>
                <a:lnTo>
                  <a:pt x="781" y="99"/>
                </a:lnTo>
                <a:lnTo>
                  <a:pt x="754" y="90"/>
                </a:lnTo>
                <a:lnTo>
                  <a:pt x="749" y="90"/>
                </a:lnTo>
                <a:lnTo>
                  <a:pt x="746" y="88"/>
                </a:lnTo>
                <a:lnTo>
                  <a:pt x="751" y="90"/>
                </a:lnTo>
                <a:lnTo>
                  <a:pt x="757" y="93"/>
                </a:lnTo>
                <a:lnTo>
                  <a:pt x="787" y="104"/>
                </a:lnTo>
                <a:lnTo>
                  <a:pt x="817" y="115"/>
                </a:lnTo>
                <a:lnTo>
                  <a:pt x="847" y="129"/>
                </a:lnTo>
                <a:lnTo>
                  <a:pt x="852" y="131"/>
                </a:lnTo>
                <a:lnTo>
                  <a:pt x="847" y="129"/>
                </a:lnTo>
                <a:lnTo>
                  <a:pt x="792" y="110"/>
                </a:lnTo>
                <a:lnTo>
                  <a:pt x="743" y="90"/>
                </a:lnTo>
                <a:lnTo>
                  <a:pt x="724" y="85"/>
                </a:lnTo>
                <a:lnTo>
                  <a:pt x="729" y="88"/>
                </a:lnTo>
                <a:lnTo>
                  <a:pt x="716" y="85"/>
                </a:lnTo>
                <a:lnTo>
                  <a:pt x="718" y="85"/>
                </a:lnTo>
                <a:lnTo>
                  <a:pt x="645" y="69"/>
                </a:lnTo>
                <a:lnTo>
                  <a:pt x="642" y="69"/>
                </a:lnTo>
                <a:lnTo>
                  <a:pt x="609" y="63"/>
                </a:lnTo>
                <a:lnTo>
                  <a:pt x="620" y="66"/>
                </a:lnTo>
                <a:lnTo>
                  <a:pt x="595" y="60"/>
                </a:lnTo>
                <a:lnTo>
                  <a:pt x="557" y="55"/>
                </a:lnTo>
                <a:lnTo>
                  <a:pt x="530" y="49"/>
                </a:lnTo>
                <a:lnTo>
                  <a:pt x="492" y="44"/>
                </a:lnTo>
                <a:lnTo>
                  <a:pt x="456" y="44"/>
                </a:lnTo>
                <a:lnTo>
                  <a:pt x="382" y="44"/>
                </a:lnTo>
                <a:lnTo>
                  <a:pt x="377" y="44"/>
                </a:lnTo>
                <a:lnTo>
                  <a:pt x="382" y="44"/>
                </a:lnTo>
                <a:lnTo>
                  <a:pt x="434" y="41"/>
                </a:lnTo>
                <a:lnTo>
                  <a:pt x="486" y="41"/>
                </a:lnTo>
                <a:lnTo>
                  <a:pt x="442" y="41"/>
                </a:lnTo>
                <a:lnTo>
                  <a:pt x="399" y="41"/>
                </a:lnTo>
                <a:lnTo>
                  <a:pt x="385" y="41"/>
                </a:lnTo>
                <a:lnTo>
                  <a:pt x="374" y="41"/>
                </a:lnTo>
                <a:lnTo>
                  <a:pt x="317" y="44"/>
                </a:lnTo>
                <a:lnTo>
                  <a:pt x="257" y="47"/>
                </a:lnTo>
                <a:lnTo>
                  <a:pt x="158" y="58"/>
                </a:lnTo>
                <a:lnTo>
                  <a:pt x="22" y="71"/>
                </a:lnTo>
                <a:lnTo>
                  <a:pt x="8" y="71"/>
                </a:lnTo>
                <a:lnTo>
                  <a:pt x="19" y="69"/>
                </a:lnTo>
                <a:lnTo>
                  <a:pt x="166" y="52"/>
                </a:lnTo>
                <a:lnTo>
                  <a:pt x="240" y="47"/>
                </a:lnTo>
                <a:lnTo>
                  <a:pt x="317" y="41"/>
                </a:lnTo>
                <a:lnTo>
                  <a:pt x="350" y="38"/>
                </a:lnTo>
                <a:lnTo>
                  <a:pt x="352" y="38"/>
                </a:lnTo>
                <a:lnTo>
                  <a:pt x="314" y="38"/>
                </a:lnTo>
                <a:lnTo>
                  <a:pt x="207" y="47"/>
                </a:lnTo>
                <a:lnTo>
                  <a:pt x="136" y="52"/>
                </a:lnTo>
                <a:lnTo>
                  <a:pt x="46" y="60"/>
                </a:lnTo>
                <a:lnTo>
                  <a:pt x="43" y="60"/>
                </a:lnTo>
                <a:lnTo>
                  <a:pt x="109" y="52"/>
                </a:lnTo>
                <a:lnTo>
                  <a:pt x="104" y="52"/>
                </a:lnTo>
                <a:lnTo>
                  <a:pt x="109" y="49"/>
                </a:lnTo>
                <a:lnTo>
                  <a:pt x="95" y="52"/>
                </a:lnTo>
                <a:lnTo>
                  <a:pt x="90" y="52"/>
                </a:lnTo>
                <a:lnTo>
                  <a:pt x="95" y="49"/>
                </a:lnTo>
                <a:lnTo>
                  <a:pt x="153" y="44"/>
                </a:lnTo>
                <a:lnTo>
                  <a:pt x="227" y="38"/>
                </a:lnTo>
                <a:lnTo>
                  <a:pt x="218" y="38"/>
                </a:lnTo>
                <a:lnTo>
                  <a:pt x="207" y="38"/>
                </a:lnTo>
                <a:lnTo>
                  <a:pt x="2" y="60"/>
                </a:lnTo>
                <a:lnTo>
                  <a:pt x="0" y="60"/>
                </a:lnTo>
                <a:lnTo>
                  <a:pt x="2" y="58"/>
                </a:lnTo>
                <a:lnTo>
                  <a:pt x="65" y="52"/>
                </a:lnTo>
                <a:lnTo>
                  <a:pt x="68" y="52"/>
                </a:lnTo>
                <a:lnTo>
                  <a:pt x="183" y="41"/>
                </a:lnTo>
                <a:lnTo>
                  <a:pt x="76" y="49"/>
                </a:lnTo>
                <a:lnTo>
                  <a:pt x="65" y="52"/>
                </a:lnTo>
                <a:lnTo>
                  <a:pt x="63" y="52"/>
                </a:lnTo>
                <a:lnTo>
                  <a:pt x="68" y="49"/>
                </a:lnTo>
                <a:lnTo>
                  <a:pt x="54" y="49"/>
                </a:lnTo>
                <a:lnTo>
                  <a:pt x="68" y="47"/>
                </a:lnTo>
                <a:lnTo>
                  <a:pt x="123" y="41"/>
                </a:lnTo>
                <a:lnTo>
                  <a:pt x="131" y="41"/>
                </a:lnTo>
                <a:lnTo>
                  <a:pt x="136" y="41"/>
                </a:lnTo>
                <a:lnTo>
                  <a:pt x="49" y="47"/>
                </a:lnTo>
                <a:lnTo>
                  <a:pt x="46" y="47"/>
                </a:lnTo>
                <a:lnTo>
                  <a:pt x="49" y="47"/>
                </a:lnTo>
                <a:lnTo>
                  <a:pt x="202" y="30"/>
                </a:lnTo>
                <a:lnTo>
                  <a:pt x="251" y="25"/>
                </a:lnTo>
                <a:lnTo>
                  <a:pt x="246" y="25"/>
                </a:lnTo>
                <a:lnTo>
                  <a:pt x="166" y="33"/>
                </a:lnTo>
                <a:lnTo>
                  <a:pt x="90" y="41"/>
                </a:lnTo>
                <a:lnTo>
                  <a:pt x="87" y="41"/>
                </a:lnTo>
                <a:lnTo>
                  <a:pt x="164" y="33"/>
                </a:lnTo>
                <a:lnTo>
                  <a:pt x="227" y="25"/>
                </a:lnTo>
                <a:lnTo>
                  <a:pt x="106" y="36"/>
                </a:lnTo>
                <a:lnTo>
                  <a:pt x="101" y="38"/>
                </a:lnTo>
                <a:lnTo>
                  <a:pt x="84" y="41"/>
                </a:lnTo>
                <a:lnTo>
                  <a:pt x="82" y="41"/>
                </a:lnTo>
                <a:lnTo>
                  <a:pt x="82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8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63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345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85720" y="1959870"/>
            <a:ext cx="8390736" cy="3125314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most typical DBMS is a </a:t>
            </a:r>
            <a:r>
              <a:rPr lang="en-US" sz="2400" b="1" dirty="0">
                <a:solidFill>
                  <a:srgbClr val="FF0000"/>
                </a:solidFill>
              </a:rPr>
              <a:t>relational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database management system (RDBMS).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RDBMS data is structured in </a:t>
            </a:r>
            <a:r>
              <a:rPr lang="en-US" sz="2400" b="1" dirty="0">
                <a:solidFill>
                  <a:srgbClr val="FF0000"/>
                </a:solidFill>
              </a:rPr>
              <a:t>database tables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fields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records</a:t>
            </a:r>
            <a:r>
              <a:rPr lang="en-US" sz="2400" dirty="0"/>
              <a:t>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So, each </a:t>
            </a:r>
            <a:r>
              <a:rPr lang="en-US" sz="2400" i="1" u="sng" dirty="0">
                <a:solidFill>
                  <a:schemeClr val="tx1"/>
                </a:solidFill>
              </a:rPr>
              <a:t>RDBMS table </a:t>
            </a:r>
            <a:r>
              <a:rPr lang="en-US" sz="2400" dirty="0">
                <a:solidFill>
                  <a:schemeClr val="tx1"/>
                </a:solidFill>
              </a:rPr>
              <a:t>consists of database table </a:t>
            </a:r>
            <a:r>
              <a:rPr lang="en-US" sz="2400" i="1" dirty="0">
                <a:solidFill>
                  <a:schemeClr val="tx1"/>
                </a:solidFill>
              </a:rPr>
              <a:t>rows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Each database </a:t>
            </a:r>
            <a:r>
              <a:rPr lang="en-US" sz="2400" i="1" dirty="0">
                <a:solidFill>
                  <a:schemeClr val="tx1"/>
                </a:solidFill>
              </a:rPr>
              <a:t>table row </a:t>
            </a:r>
            <a:r>
              <a:rPr lang="en-US" sz="2400" dirty="0">
                <a:solidFill>
                  <a:schemeClr val="tx1"/>
                </a:solidFill>
              </a:rPr>
              <a:t>consists of one or more database </a:t>
            </a:r>
            <a:r>
              <a:rPr lang="en-US" sz="2400" i="1" dirty="0">
                <a:solidFill>
                  <a:schemeClr val="tx1"/>
                </a:solidFill>
              </a:rPr>
              <a:t>table fields.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463377"/>
            <a:ext cx="8011616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3600" b="1" dirty="0"/>
              <a:t>Data Base Management System (DBMS)</a:t>
            </a:r>
          </a:p>
        </p:txBody>
      </p:sp>
      <p:sp>
        <p:nvSpPr>
          <p:cNvPr id="7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10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صر نائب لرقم الشريحة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3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031329"/>
            <a:ext cx="7981976" cy="525463"/>
          </a:xfr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</a:pPr>
            <a:r>
              <a:rPr lang="en-US" sz="3600" b="1" dirty="0"/>
              <a:t>Data Base Management System (DBMS) (cont.)</a:t>
            </a:r>
          </a:p>
        </p:txBody>
      </p:sp>
      <p:sp>
        <p:nvSpPr>
          <p:cNvPr id="10" name="علبة 9"/>
          <p:cNvSpPr/>
          <p:nvPr/>
        </p:nvSpPr>
        <p:spPr>
          <a:xfrm>
            <a:off x="5724129" y="1403490"/>
            <a:ext cx="2088232" cy="10801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2400" dirty="0"/>
              <a:t>DB</a:t>
            </a:r>
            <a:endParaRPr lang="ar-SA" sz="2400" dirty="0"/>
          </a:p>
        </p:txBody>
      </p:sp>
      <p:cxnSp>
        <p:nvCxnSpPr>
          <p:cNvPr id="12" name="رابط كسهم مستقيم 11"/>
          <p:cNvCxnSpPr/>
          <p:nvPr/>
        </p:nvCxnSpPr>
        <p:spPr>
          <a:xfrm>
            <a:off x="6876256" y="2132856"/>
            <a:ext cx="0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6228184" y="3491722"/>
            <a:ext cx="1368152" cy="369326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Tables</a:t>
            </a:r>
            <a:endParaRPr lang="ar-S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9" name="جدول 18"/>
          <p:cNvGraphicFramePr>
            <a:graphicFrameLocks noGrp="1"/>
          </p:cNvGraphicFramePr>
          <p:nvPr/>
        </p:nvGraphicFramePr>
        <p:xfrm>
          <a:off x="899593" y="4077072"/>
          <a:ext cx="2999655" cy="1512168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99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rtl="1"/>
                      <a:endParaRPr lang="ar-SA" sz="18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rtl="1"/>
                      <a:endParaRPr lang="ar-SA" sz="18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ar-SA" sz="1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" name="رابط كسهم مستقيم 19"/>
          <p:cNvCxnSpPr/>
          <p:nvPr/>
        </p:nvCxnSpPr>
        <p:spPr>
          <a:xfrm>
            <a:off x="1187624" y="4365104"/>
            <a:ext cx="3024336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رابط كسهم مستقيم 21"/>
          <p:cNvCxnSpPr/>
          <p:nvPr/>
        </p:nvCxnSpPr>
        <p:spPr>
          <a:xfrm flipV="1">
            <a:off x="1331640" y="3501008"/>
            <a:ext cx="0" cy="20162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مربع نص 22"/>
          <p:cNvSpPr txBox="1"/>
          <p:nvPr/>
        </p:nvSpPr>
        <p:spPr>
          <a:xfrm>
            <a:off x="571472" y="3000372"/>
            <a:ext cx="3168352" cy="461659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Field - column</a:t>
            </a:r>
            <a:endParaRPr lang="ar-SA" sz="2400" b="1" dirty="0">
              <a:solidFill>
                <a:srgbClr val="C00000"/>
              </a:solidFill>
            </a:endParaRPr>
          </a:p>
        </p:txBody>
      </p:sp>
      <p:sp>
        <p:nvSpPr>
          <p:cNvPr id="24" name="مستطيل 23"/>
          <p:cNvSpPr/>
          <p:nvPr/>
        </p:nvSpPr>
        <p:spPr>
          <a:xfrm>
            <a:off x="539552" y="2708920"/>
            <a:ext cx="4320480" cy="352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endParaRPr lang="ar-SA"/>
          </a:p>
        </p:txBody>
      </p:sp>
      <p:sp>
        <p:nvSpPr>
          <p:cNvPr id="25" name="مستطيل 24"/>
          <p:cNvSpPr/>
          <p:nvPr/>
        </p:nvSpPr>
        <p:spPr>
          <a:xfrm>
            <a:off x="539552" y="1988840"/>
            <a:ext cx="4320480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7" rIns="91435" bIns="45717" rtlCol="1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Table</a:t>
            </a:r>
            <a:endParaRPr lang="ar-SA" b="1" dirty="0">
              <a:solidFill>
                <a:srgbClr val="C00000"/>
              </a:solidFill>
            </a:endParaRPr>
          </a:p>
        </p:txBody>
      </p:sp>
      <p:sp>
        <p:nvSpPr>
          <p:cNvPr id="21" name="مربع نص 20"/>
          <p:cNvSpPr txBox="1"/>
          <p:nvPr/>
        </p:nvSpPr>
        <p:spPr>
          <a:xfrm>
            <a:off x="4046854" y="4071942"/>
            <a:ext cx="3168352" cy="461659"/>
          </a:xfrm>
          <a:prstGeom prst="rect">
            <a:avLst/>
          </a:prstGeom>
          <a:noFill/>
        </p:spPr>
        <p:txBody>
          <a:bodyPr wrap="square" lIns="91435" tIns="45717" rIns="91435" bIns="45717" rtlCol="1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Record – Entry - row</a:t>
            </a:r>
            <a:endParaRPr lang="ar-SA" sz="2400" b="1" dirty="0">
              <a:solidFill>
                <a:srgbClr val="C00000"/>
              </a:solidFill>
            </a:endParaRPr>
          </a:p>
        </p:txBody>
      </p:sp>
      <p:sp>
        <p:nvSpPr>
          <p:cNvPr id="2" name="عنصر نائب لرقم الشريحة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1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26"/>
          <p:cNvSpPr>
            <a:spLocks noChangeArrowheads="1"/>
          </p:cNvSpPr>
          <p:nvPr/>
        </p:nvSpPr>
        <p:spPr bwMode="auto">
          <a:xfrm rot="10800000" flipV="1">
            <a:off x="0" y="5373216"/>
            <a:ext cx="9144000" cy="792087"/>
          </a:xfrm>
          <a:prstGeom prst="rect">
            <a:avLst/>
          </a:prstGeom>
          <a:gradFill rotWithShape="1">
            <a:gsLst>
              <a:gs pos="0">
                <a:srgbClr val="E6E6E6">
                  <a:alpha val="43999"/>
                </a:srgbClr>
              </a:gs>
              <a:gs pos="31000">
                <a:srgbClr val="E6E6E6">
                  <a:alpha val="61359"/>
                </a:srgbClr>
              </a:gs>
              <a:gs pos="100000">
                <a:srgbClr val="F3F3F3"/>
              </a:gs>
            </a:gsLst>
            <a:lin ang="10800000" scaled="1"/>
          </a:gradFill>
          <a:ln w="9525">
            <a:solidFill>
              <a:srgbClr val="E1E1E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>
              <a:solidFill>
                <a:srgbClr val="FFFFFF"/>
              </a:solidFill>
              <a:cs typeface="+mn-cs"/>
            </a:endParaRPr>
          </a:p>
        </p:txBody>
      </p:sp>
      <p:pic>
        <p:nvPicPr>
          <p:cNvPr id="7" name="Picture 2" descr="C:\Users\Arwa\Pictures\sqlserver_sql_server_2008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178946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-387424"/>
            <a:ext cx="8229600" cy="16002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SQL:</a:t>
            </a:r>
            <a:r>
              <a:rPr lang="en-GB" sz="4000" b="1" dirty="0"/>
              <a:t> </a:t>
            </a:r>
            <a:r>
              <a:rPr lang="en-GB" sz="4000" b="1" dirty="0">
                <a:solidFill>
                  <a:srgbClr val="FF0000"/>
                </a:solidFill>
              </a:rPr>
              <a:t>S</a:t>
            </a:r>
            <a:r>
              <a:rPr lang="en-GB" sz="4000" dirty="0"/>
              <a:t>tructured </a:t>
            </a:r>
            <a:r>
              <a:rPr lang="en-GB" sz="4000" b="1" dirty="0">
                <a:solidFill>
                  <a:srgbClr val="FF0000"/>
                </a:solidFill>
              </a:rPr>
              <a:t>Q</a:t>
            </a:r>
            <a:r>
              <a:rPr lang="en-GB" sz="4000" dirty="0"/>
              <a:t>uery </a:t>
            </a:r>
            <a:r>
              <a:rPr lang="en-GB" sz="4000" b="1" dirty="0">
                <a:solidFill>
                  <a:srgbClr val="FF0000"/>
                </a:solidFill>
              </a:rPr>
              <a:t>L</a:t>
            </a:r>
            <a:r>
              <a:rPr lang="en-GB" sz="4000" dirty="0"/>
              <a:t>anguage </a:t>
            </a:r>
            <a:endParaRPr lang="ar-SA" sz="4000" dirty="0"/>
          </a:p>
        </p:txBody>
      </p:sp>
      <p:sp>
        <p:nvSpPr>
          <p:cNvPr id="10245" name="عنصر نائب للمحتوى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SQL is a very powerful language used to create and query databases. 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SQL is the standard language for </a:t>
            </a:r>
            <a:r>
              <a:rPr lang="en-US" sz="2800" b="1" i="1" dirty="0">
                <a:solidFill>
                  <a:srgbClr val="C00000"/>
                </a:solidFill>
              </a:rPr>
              <a:t>Relation Database System </a:t>
            </a:r>
            <a:r>
              <a:rPr lang="en-US" sz="2800" b="1" dirty="0">
                <a:solidFill>
                  <a:schemeClr val="tx1"/>
                </a:solidFill>
              </a:rPr>
              <a:t>and the most RDBMS uses. </a:t>
            </a:r>
            <a:endParaRPr lang="en-US" altLang="ar-SA" sz="2800" b="1" dirty="0">
              <a:solidFill>
                <a:schemeClr val="tx1"/>
              </a:solidFill>
            </a:endParaRPr>
          </a:p>
          <a:p>
            <a:r>
              <a:rPr lang="en-US" altLang="ar-SA" sz="2800" b="1" u="sng" dirty="0">
                <a:solidFill>
                  <a:schemeClr val="tx1"/>
                </a:solidFill>
              </a:rPr>
              <a:t>SQL allows you to :</a:t>
            </a:r>
          </a:p>
          <a:p>
            <a:pPr marL="808038" indent="-3619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access data in relational database management systems.</a:t>
            </a:r>
          </a:p>
          <a:p>
            <a:pPr marL="808038" indent="-3619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create and drop databases and tables.</a:t>
            </a:r>
          </a:p>
          <a:p>
            <a:pPr marL="808038" indent="-3619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create view, stored procedure, functions in a database.</a:t>
            </a:r>
          </a:p>
          <a:p>
            <a:pPr marL="808038" indent="-3619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</a:rPr>
              <a:t>set permissions on tables, procedures, and views</a:t>
            </a:r>
            <a:br>
              <a:rPr lang="en-US" altLang="ar-SA" sz="1800" b="1" dirty="0">
                <a:solidFill>
                  <a:schemeClr val="tx1"/>
                </a:solidFill>
              </a:rPr>
            </a:br>
            <a:endParaRPr lang="ar-SA" altLang="ar-SA" sz="1800" b="1" dirty="0">
              <a:solidFill>
                <a:schemeClr val="tx1"/>
              </a:solidFill>
            </a:endParaRPr>
          </a:p>
        </p:txBody>
      </p:sp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74142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مدير تنفيذي">
  <a:themeElements>
    <a:clrScheme name="مدير تنفيذي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مدير تنفيذي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مدير تنفيذي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1720</TotalTime>
  <Words>1716</Words>
  <Application>Microsoft Office PowerPoint</Application>
  <PresentationFormat>Affichage à l'écran (4:3)</PresentationFormat>
  <Paragraphs>402</Paragraphs>
  <Slides>63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Century Gothic</vt:lpstr>
      <vt:lpstr>Courier New</vt:lpstr>
      <vt:lpstr>Georgia</vt:lpstr>
      <vt:lpstr>Palatino Linotype</vt:lpstr>
      <vt:lpstr>Wingdings</vt:lpstr>
      <vt:lpstr>مدير تنفيذي</vt:lpstr>
      <vt:lpstr>Database Systems </vt:lpstr>
      <vt:lpstr>Lab policy..</vt:lpstr>
      <vt:lpstr>BEFORE WE START</vt:lpstr>
      <vt:lpstr>Objectives</vt:lpstr>
      <vt:lpstr>What is the Database</vt:lpstr>
      <vt:lpstr>What is Data Base Management System (DBMS)</vt:lpstr>
      <vt:lpstr>Data Base Management System (DBMS)</vt:lpstr>
      <vt:lpstr>Data Base Management System (DBMS) (cont.)</vt:lpstr>
      <vt:lpstr>SQL: Structured Query Language </vt:lpstr>
      <vt:lpstr>SQL Statements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How to use Citrix Applications</vt:lpstr>
      <vt:lpstr>  2. SQL statements Categories  </vt:lpstr>
      <vt:lpstr> SQL statement:  SQL statements are divided into three major categories: </vt:lpstr>
      <vt:lpstr>SQL statement  (cont…)</vt:lpstr>
      <vt:lpstr>SQL statement  (cont…)</vt:lpstr>
      <vt:lpstr>       Interface of Microsoft SQL Server 2008R2 </vt:lpstr>
      <vt:lpstr>Interface of Microsoft SQL Server 2008R2</vt:lpstr>
      <vt:lpstr>Interface of Microsoft SQL Server 2008R2(cont…)</vt:lpstr>
      <vt:lpstr>Interface of Microsoft SQL Server 2008R2(cont…)</vt:lpstr>
      <vt:lpstr>Interface of Microsoft SQL Server 2008R2(cont…)</vt:lpstr>
      <vt:lpstr>Interface of Microsoft SQL Server 2008R2(cont…)</vt:lpstr>
      <vt:lpstr>4. Comments AND Naming Rules of tables and Column In SQL Server </vt:lpstr>
      <vt:lpstr>COMMENTS </vt:lpstr>
      <vt:lpstr>     Naming Rules</vt:lpstr>
      <vt:lpstr>        Warning:</vt:lpstr>
      <vt:lpstr>5.Some of Data definition language (DDL):  1. Create Database  2.Create Table  3.Drop Table   4.Drop Database  6.Alter Table </vt:lpstr>
      <vt:lpstr>Our Scope Today is:</vt:lpstr>
      <vt:lpstr>1. Create Database command in SQL :</vt:lpstr>
      <vt:lpstr>Présentation PowerPoint</vt:lpstr>
      <vt:lpstr>Présentation PowerPoint</vt:lpstr>
      <vt:lpstr>Présentation PowerPoint</vt:lpstr>
      <vt:lpstr>Présentation PowerPoint</vt:lpstr>
      <vt:lpstr>SQL Statements Execution:</vt:lpstr>
      <vt:lpstr>        Warning:</vt:lpstr>
      <vt:lpstr>To save SQL Query:</vt:lpstr>
      <vt:lpstr>To save SQL Query: (cont…)</vt:lpstr>
      <vt:lpstr>2.Create Table command in SQL :</vt:lpstr>
      <vt:lpstr>Présentation PowerPoint</vt:lpstr>
      <vt:lpstr>Create a table:</vt:lpstr>
      <vt:lpstr>Display the created Database:</vt:lpstr>
      <vt:lpstr>Display the created Table:</vt:lpstr>
      <vt:lpstr>Display the created Table: (cont…)</vt:lpstr>
      <vt:lpstr>Display the created Table:( cont…)</vt:lpstr>
      <vt:lpstr>3.Delete Table command in SQL :</vt:lpstr>
      <vt:lpstr>4.Delete Database command in SQL :</vt:lpstr>
      <vt:lpstr>Exercise </vt:lpstr>
      <vt:lpstr>After lab: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Arwa A.</dc:creator>
  <cp:lastModifiedBy>Najla Fathi Sassi Aljaziri</cp:lastModifiedBy>
  <cp:revision>76</cp:revision>
  <dcterms:created xsi:type="dcterms:W3CDTF">2014-09-10T23:55:23Z</dcterms:created>
  <dcterms:modified xsi:type="dcterms:W3CDTF">2021-01-24T17:48:08Z</dcterms:modified>
</cp:coreProperties>
</file>